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5" r:id="rId4"/>
    <p:sldId id="258" r:id="rId5"/>
    <p:sldId id="278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858" y="-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F4FDC-1C54-4CFF-8E77-D55AFFCC317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D568C-7B22-4DBA-882A-059474CC699B}">
      <dgm:prSet phldrT="[Text]" phldr="1"/>
      <dgm:spPr/>
      <dgm:t>
        <a:bodyPr/>
        <a:lstStyle/>
        <a:p>
          <a:endParaRPr lang="en-US"/>
        </a:p>
      </dgm:t>
    </dgm:pt>
    <dgm:pt modelId="{5D65A0C6-1E07-48B3-B305-D16075B34F16}" type="parTrans" cxnId="{E0218CF7-C20F-42A4-AF5F-1A9EAEDDF6BF}">
      <dgm:prSet/>
      <dgm:spPr/>
      <dgm:t>
        <a:bodyPr/>
        <a:lstStyle/>
        <a:p>
          <a:endParaRPr lang="en-US"/>
        </a:p>
      </dgm:t>
    </dgm:pt>
    <dgm:pt modelId="{D57A200A-3ABE-40C7-9AFF-78309BC7DAA5}" type="sibTrans" cxnId="{E0218CF7-C20F-42A4-AF5F-1A9EAEDDF6BF}">
      <dgm:prSet/>
      <dgm:spPr/>
      <dgm:t>
        <a:bodyPr/>
        <a:lstStyle/>
        <a:p>
          <a:endParaRPr lang="en-US"/>
        </a:p>
      </dgm:t>
    </dgm:pt>
    <dgm:pt modelId="{21F15213-22F4-4B0E-9448-D73C8CF4E05C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Cyrl-RS" smtClean="0"/>
            <a:t>Неједнак третман</a:t>
          </a:r>
          <a:r>
            <a:rPr lang="sr-Latn-RS" smtClean="0"/>
            <a:t> </a:t>
          </a:r>
          <a:r>
            <a:rPr lang="sr-Cyrl-RS" smtClean="0"/>
            <a:t>– неповољније поступање према лицу или групи лица који су у истој/сличној ситуацији или једнако поступање према лицу/групи лица које у односу на њих производи неповољније последице</a:t>
          </a:r>
          <a:endParaRPr lang="en-US" smtClean="0"/>
        </a:p>
      </dgm:t>
    </dgm:pt>
    <dgm:pt modelId="{3E22452A-5DF4-4687-8115-43915C50BD54}" type="parTrans" cxnId="{7A397614-6545-432D-B5DA-EF2FEFA01623}">
      <dgm:prSet/>
      <dgm:spPr/>
      <dgm:t>
        <a:bodyPr/>
        <a:lstStyle/>
        <a:p>
          <a:endParaRPr lang="en-US"/>
        </a:p>
      </dgm:t>
    </dgm:pt>
    <dgm:pt modelId="{D3A53FCF-4B2D-48B9-A727-104BC2B04CA0}" type="sibTrans" cxnId="{7A397614-6545-432D-B5DA-EF2FEFA01623}">
      <dgm:prSet/>
      <dgm:spPr/>
      <dgm:t>
        <a:bodyPr/>
        <a:lstStyle/>
        <a:p>
          <a:endParaRPr lang="en-US"/>
        </a:p>
      </dgm:t>
    </dgm:pt>
    <dgm:pt modelId="{CEDE634A-433D-45F3-A296-0A65AD1DE579}">
      <dgm:prSet phldrT="[Text]" phldr="1"/>
      <dgm:spPr/>
      <dgm:t>
        <a:bodyPr/>
        <a:lstStyle/>
        <a:p>
          <a:endParaRPr lang="en-US"/>
        </a:p>
      </dgm:t>
    </dgm:pt>
    <dgm:pt modelId="{E2AEB404-854B-41D8-9B97-AD130557E045}" type="parTrans" cxnId="{59969988-C078-4E12-9ACD-DC4762EE8C61}">
      <dgm:prSet/>
      <dgm:spPr/>
      <dgm:t>
        <a:bodyPr/>
        <a:lstStyle/>
        <a:p>
          <a:endParaRPr lang="en-US"/>
        </a:p>
      </dgm:t>
    </dgm:pt>
    <dgm:pt modelId="{3496F114-A6FF-4329-8469-2705DBFC9439}" type="sibTrans" cxnId="{59969988-C078-4E12-9ACD-DC4762EE8C61}">
      <dgm:prSet/>
      <dgm:spPr/>
      <dgm:t>
        <a:bodyPr/>
        <a:lstStyle/>
        <a:p>
          <a:endParaRPr lang="en-US"/>
        </a:p>
      </dgm:t>
    </dgm:pt>
    <dgm:pt modelId="{DED3AD6E-C009-4084-9EBA-95064349134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Cyrl-RS" b="1" smtClean="0"/>
            <a:t>Лично својство </a:t>
          </a:r>
          <a:r>
            <a:rPr lang="sr-Cyrl-RS" smtClean="0"/>
            <a:t>– стварно или претпостављено (пол, раса, године старости, образовање, сексуално опредељење, брачни и породични статус итд)</a:t>
          </a:r>
          <a:endParaRPr lang="en-US" smtClean="0"/>
        </a:p>
        <a:p>
          <a:endParaRPr lang="en-US"/>
        </a:p>
      </dgm:t>
    </dgm:pt>
    <dgm:pt modelId="{8E4DE6F2-DBF6-42BD-ABFB-4B706DF984B7}" type="parTrans" cxnId="{A1CD648B-0D8C-46FD-8EB4-9AC6274B9DBF}">
      <dgm:prSet/>
      <dgm:spPr/>
      <dgm:t>
        <a:bodyPr/>
        <a:lstStyle/>
        <a:p>
          <a:endParaRPr lang="en-US"/>
        </a:p>
      </dgm:t>
    </dgm:pt>
    <dgm:pt modelId="{BB87AEF1-ABD3-4AFA-AD6B-C5840A580822}" type="sibTrans" cxnId="{A1CD648B-0D8C-46FD-8EB4-9AC6274B9DBF}">
      <dgm:prSet/>
      <dgm:spPr/>
      <dgm:t>
        <a:bodyPr/>
        <a:lstStyle/>
        <a:p>
          <a:endParaRPr lang="en-US"/>
        </a:p>
      </dgm:t>
    </dgm:pt>
    <dgm:pt modelId="{4B443C93-4A02-4CB1-A953-88982B219F1E}" type="pres">
      <dgm:prSet presAssocID="{747F4FDC-1C54-4CFF-8E77-D55AFFCC317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AB8E85-5F5F-4321-A4F7-96F39594B6B4}" type="pres">
      <dgm:prSet presAssocID="{F6FD568C-7B22-4DBA-882A-059474CC699B}" presName="composite" presStyleCnt="0"/>
      <dgm:spPr/>
    </dgm:pt>
    <dgm:pt modelId="{1BC08BDE-7C1D-4F45-AC03-19F64990796B}" type="pres">
      <dgm:prSet presAssocID="{F6FD568C-7B22-4DBA-882A-059474CC699B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60D4F-9231-4294-8DFA-AD5011FFC916}" type="pres">
      <dgm:prSet presAssocID="{F6FD568C-7B22-4DBA-882A-059474CC699B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48885-EEC0-4A6B-8AB1-3A3481D2BF2C}" type="pres">
      <dgm:prSet presAssocID="{D57A200A-3ABE-40C7-9AFF-78309BC7DAA5}" presName="sp" presStyleCnt="0"/>
      <dgm:spPr/>
    </dgm:pt>
    <dgm:pt modelId="{57D8AA30-E858-4DCA-8C6C-41914655A5B9}" type="pres">
      <dgm:prSet presAssocID="{CEDE634A-433D-45F3-A296-0A65AD1DE579}" presName="composite" presStyleCnt="0"/>
      <dgm:spPr/>
    </dgm:pt>
    <dgm:pt modelId="{1F82A8EA-BEC4-4308-8343-F2241BB2D565}" type="pres">
      <dgm:prSet presAssocID="{CEDE634A-433D-45F3-A296-0A65AD1DE579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090161-8E8B-4055-9038-E7D4EB216F21}" type="pres">
      <dgm:prSet presAssocID="{CEDE634A-433D-45F3-A296-0A65AD1DE579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969988-C078-4E12-9ACD-DC4762EE8C61}" srcId="{747F4FDC-1C54-4CFF-8E77-D55AFFCC3175}" destId="{CEDE634A-433D-45F3-A296-0A65AD1DE579}" srcOrd="1" destOrd="0" parTransId="{E2AEB404-854B-41D8-9B97-AD130557E045}" sibTransId="{3496F114-A6FF-4329-8469-2705DBFC9439}"/>
    <dgm:cxn modelId="{32C9C6A1-B5FE-4CC1-AAB3-5DD1332EBC04}" type="presOf" srcId="{21F15213-22F4-4B0E-9448-D73C8CF4E05C}" destId="{F4060D4F-9231-4294-8DFA-AD5011FFC916}" srcOrd="0" destOrd="0" presId="urn:microsoft.com/office/officeart/2005/8/layout/chevron2"/>
    <dgm:cxn modelId="{A1CD648B-0D8C-46FD-8EB4-9AC6274B9DBF}" srcId="{CEDE634A-433D-45F3-A296-0A65AD1DE579}" destId="{DED3AD6E-C009-4084-9EBA-950643491341}" srcOrd="0" destOrd="0" parTransId="{8E4DE6F2-DBF6-42BD-ABFB-4B706DF984B7}" sibTransId="{BB87AEF1-ABD3-4AFA-AD6B-C5840A580822}"/>
    <dgm:cxn modelId="{016FC96B-8276-4418-9326-B7F3D164F71D}" type="presOf" srcId="{747F4FDC-1C54-4CFF-8E77-D55AFFCC3175}" destId="{4B443C93-4A02-4CB1-A953-88982B219F1E}" srcOrd="0" destOrd="0" presId="urn:microsoft.com/office/officeart/2005/8/layout/chevron2"/>
    <dgm:cxn modelId="{54F40319-3230-436C-A0AD-7004C6B6F3BA}" type="presOf" srcId="{F6FD568C-7B22-4DBA-882A-059474CC699B}" destId="{1BC08BDE-7C1D-4F45-AC03-19F64990796B}" srcOrd="0" destOrd="0" presId="urn:microsoft.com/office/officeart/2005/8/layout/chevron2"/>
    <dgm:cxn modelId="{E8ADCA49-1B85-4B35-B5A0-52428364B6AC}" type="presOf" srcId="{CEDE634A-433D-45F3-A296-0A65AD1DE579}" destId="{1F82A8EA-BEC4-4308-8343-F2241BB2D565}" srcOrd="0" destOrd="0" presId="urn:microsoft.com/office/officeart/2005/8/layout/chevron2"/>
    <dgm:cxn modelId="{99FE8A6E-B1F9-494C-8245-409C81E1FD45}" type="presOf" srcId="{DED3AD6E-C009-4084-9EBA-950643491341}" destId="{FA090161-8E8B-4055-9038-E7D4EB216F21}" srcOrd="0" destOrd="0" presId="urn:microsoft.com/office/officeart/2005/8/layout/chevron2"/>
    <dgm:cxn modelId="{7A397614-6545-432D-B5DA-EF2FEFA01623}" srcId="{F6FD568C-7B22-4DBA-882A-059474CC699B}" destId="{21F15213-22F4-4B0E-9448-D73C8CF4E05C}" srcOrd="0" destOrd="0" parTransId="{3E22452A-5DF4-4687-8115-43915C50BD54}" sibTransId="{D3A53FCF-4B2D-48B9-A727-104BC2B04CA0}"/>
    <dgm:cxn modelId="{E0218CF7-C20F-42A4-AF5F-1A9EAEDDF6BF}" srcId="{747F4FDC-1C54-4CFF-8E77-D55AFFCC3175}" destId="{F6FD568C-7B22-4DBA-882A-059474CC699B}" srcOrd="0" destOrd="0" parTransId="{5D65A0C6-1E07-48B3-B305-D16075B34F16}" sibTransId="{D57A200A-3ABE-40C7-9AFF-78309BC7DAA5}"/>
    <dgm:cxn modelId="{05712BF6-CCAA-4ACB-9C83-F029D870B20E}" type="presParOf" srcId="{4B443C93-4A02-4CB1-A953-88982B219F1E}" destId="{C5AB8E85-5F5F-4321-A4F7-96F39594B6B4}" srcOrd="0" destOrd="0" presId="urn:microsoft.com/office/officeart/2005/8/layout/chevron2"/>
    <dgm:cxn modelId="{98344FBC-CBD2-41E7-9B27-F70374EF6285}" type="presParOf" srcId="{C5AB8E85-5F5F-4321-A4F7-96F39594B6B4}" destId="{1BC08BDE-7C1D-4F45-AC03-19F64990796B}" srcOrd="0" destOrd="0" presId="urn:microsoft.com/office/officeart/2005/8/layout/chevron2"/>
    <dgm:cxn modelId="{782ABFFE-3C8F-477E-A7FB-209954B3D9B2}" type="presParOf" srcId="{C5AB8E85-5F5F-4321-A4F7-96F39594B6B4}" destId="{F4060D4F-9231-4294-8DFA-AD5011FFC916}" srcOrd="1" destOrd="0" presId="urn:microsoft.com/office/officeart/2005/8/layout/chevron2"/>
    <dgm:cxn modelId="{216AD065-AA0D-48B6-9047-C519A9C20D2E}" type="presParOf" srcId="{4B443C93-4A02-4CB1-A953-88982B219F1E}" destId="{3BF48885-EEC0-4A6B-8AB1-3A3481D2BF2C}" srcOrd="1" destOrd="0" presId="urn:microsoft.com/office/officeart/2005/8/layout/chevron2"/>
    <dgm:cxn modelId="{DD1975CF-4B99-4057-88A6-D2EADEC940FC}" type="presParOf" srcId="{4B443C93-4A02-4CB1-A953-88982B219F1E}" destId="{57D8AA30-E858-4DCA-8C6C-41914655A5B9}" srcOrd="2" destOrd="0" presId="urn:microsoft.com/office/officeart/2005/8/layout/chevron2"/>
    <dgm:cxn modelId="{D3E40CAA-2A5A-40BF-A798-6EA0711CE94F}" type="presParOf" srcId="{57D8AA30-E858-4DCA-8C6C-41914655A5B9}" destId="{1F82A8EA-BEC4-4308-8343-F2241BB2D565}" srcOrd="0" destOrd="0" presId="urn:microsoft.com/office/officeart/2005/8/layout/chevron2"/>
    <dgm:cxn modelId="{56915029-6B5F-485E-AADD-F5E32579A1E8}" type="presParOf" srcId="{57D8AA30-E858-4DCA-8C6C-41914655A5B9}" destId="{FA090161-8E8B-4055-9038-E7D4EB216F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613CB2-6904-4F7C-9029-30B3B7B04359}" type="doc">
      <dgm:prSet loTypeId="urn:microsoft.com/office/officeart/2005/8/layout/chevron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F500EDA-4FB3-494B-88BA-1B9FC268CF2A}">
      <dgm:prSet phldrT="[Text]"/>
      <dgm:spPr/>
      <dgm:t>
        <a:bodyPr/>
        <a:lstStyle/>
        <a:p>
          <a:r>
            <a:rPr lang="sr-Cyrl-RS" dirty="0" smtClean="0"/>
            <a:t>1</a:t>
          </a:r>
          <a:endParaRPr lang="en-US" dirty="0"/>
        </a:p>
      </dgm:t>
    </dgm:pt>
    <dgm:pt modelId="{A7653679-A6F9-48EA-B468-F636FB1B1CBD}" type="parTrans" cxnId="{848E43B2-DD46-4464-9342-AC446FB9EDF4}">
      <dgm:prSet/>
      <dgm:spPr/>
      <dgm:t>
        <a:bodyPr/>
        <a:lstStyle/>
        <a:p>
          <a:endParaRPr lang="en-US"/>
        </a:p>
      </dgm:t>
    </dgm:pt>
    <dgm:pt modelId="{C4989D6A-66CD-4C29-8AE4-C0505F0CE6F8}" type="sibTrans" cxnId="{848E43B2-DD46-4464-9342-AC446FB9EDF4}">
      <dgm:prSet/>
      <dgm:spPr/>
      <dgm:t>
        <a:bodyPr/>
        <a:lstStyle/>
        <a:p>
          <a:endParaRPr lang="en-US"/>
        </a:p>
      </dgm:t>
    </dgm:pt>
    <dgm:pt modelId="{E087DB46-0354-4D99-A10D-5B5E7A66996A}">
      <dgm:prSet phldrT="[Text]" custT="1"/>
      <dgm:spPr/>
      <dgm:t>
        <a:bodyPr/>
        <a:lstStyle/>
        <a:p>
          <a:pPr marL="0" marR="0" lvl="1" indent="0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Cyrl-RS" sz="1600" dirty="0" smtClean="0">
              <a:cs typeface="Tahoma" pitchFamily="34" charset="0"/>
            </a:rPr>
            <a:t>Т</a:t>
          </a:r>
          <a:r>
            <a:rPr lang="hr-HR" sz="1600" dirty="0" smtClean="0">
              <a:cs typeface="Tahoma" pitchFamily="34" charset="0"/>
            </a:rPr>
            <a:t>ужи</a:t>
          </a:r>
          <a:r>
            <a:rPr lang="sr-Cyrl-CS" sz="1600" dirty="0" smtClean="0">
              <a:cs typeface="Tahoma" pitchFamily="34" charset="0"/>
            </a:rPr>
            <a:t>лац</a:t>
          </a:r>
          <a:r>
            <a:rPr lang="hr-HR" sz="1600" dirty="0" smtClean="0">
              <a:cs typeface="Tahoma" pitchFamily="34" charset="0"/>
            </a:rPr>
            <a:t> треба </a:t>
          </a:r>
          <a:r>
            <a:rPr lang="sr-Cyrl-RS" sz="1600" dirty="0" smtClean="0">
              <a:cs typeface="Tahoma" pitchFamily="34" charset="0"/>
            </a:rPr>
            <a:t>изнесе довољно чињеница и доказа на основу којих се може закључити да је </a:t>
          </a:r>
          <a:r>
            <a:rPr lang="hr-HR" sz="1600" b="1" dirty="0" smtClean="0">
              <a:cs typeface="Tahoma" pitchFamily="34" charset="0"/>
            </a:rPr>
            <a:t>веро</a:t>
          </a:r>
          <a:r>
            <a:rPr lang="sr-Cyrl-CS" sz="1600" b="1" dirty="0" smtClean="0">
              <a:cs typeface="Tahoma" pitchFamily="34" charset="0"/>
            </a:rPr>
            <a:t>ва</a:t>
          </a:r>
          <a:r>
            <a:rPr lang="hr-HR" sz="1600" b="1" dirty="0" smtClean="0">
              <a:cs typeface="Tahoma" pitchFamily="34" charset="0"/>
            </a:rPr>
            <a:t>тно</a:t>
          </a:r>
          <a:r>
            <a:rPr lang="sr-Cyrl-RS" sz="1600" dirty="0" smtClean="0">
              <a:cs typeface="Tahoma" pitchFamily="34" charset="0"/>
            </a:rPr>
            <a:t> извршена дискриминација</a:t>
          </a:r>
          <a:endParaRPr lang="en-US" sz="1600" dirty="0"/>
        </a:p>
      </dgm:t>
    </dgm:pt>
    <dgm:pt modelId="{B3709D82-75D5-4702-A2F6-12B0544C14E4}" type="parTrans" cxnId="{6655CE8C-2905-4FE1-9CAF-B4F3F6109B82}">
      <dgm:prSet/>
      <dgm:spPr/>
      <dgm:t>
        <a:bodyPr/>
        <a:lstStyle/>
        <a:p>
          <a:endParaRPr lang="en-US"/>
        </a:p>
      </dgm:t>
    </dgm:pt>
    <dgm:pt modelId="{232FC3C2-188C-48D4-AD17-BD30D44CA295}" type="sibTrans" cxnId="{6655CE8C-2905-4FE1-9CAF-B4F3F6109B82}">
      <dgm:prSet/>
      <dgm:spPr/>
      <dgm:t>
        <a:bodyPr/>
        <a:lstStyle/>
        <a:p>
          <a:endParaRPr lang="en-US"/>
        </a:p>
      </dgm:t>
    </dgm:pt>
    <dgm:pt modelId="{407A8568-D523-445C-B50E-C33CE1F1AF31}">
      <dgm:prSet phldrT="[Text]"/>
      <dgm:spPr/>
      <dgm:t>
        <a:bodyPr/>
        <a:lstStyle/>
        <a:p>
          <a:r>
            <a:rPr lang="sr-Cyrl-RS" dirty="0" smtClean="0"/>
            <a:t>2</a:t>
          </a:r>
          <a:endParaRPr lang="en-US" dirty="0"/>
        </a:p>
      </dgm:t>
    </dgm:pt>
    <dgm:pt modelId="{EED59A8E-5623-4AC9-9554-7299711E31CD}" type="parTrans" cxnId="{791C8B15-D4DA-4F93-A962-6ED956F6FEA9}">
      <dgm:prSet/>
      <dgm:spPr/>
      <dgm:t>
        <a:bodyPr/>
        <a:lstStyle/>
        <a:p>
          <a:endParaRPr lang="en-US"/>
        </a:p>
      </dgm:t>
    </dgm:pt>
    <dgm:pt modelId="{60ECC989-534A-4009-8041-815F94782051}" type="sibTrans" cxnId="{791C8B15-D4DA-4F93-A962-6ED956F6FEA9}">
      <dgm:prSet/>
      <dgm:spPr/>
      <dgm:t>
        <a:bodyPr/>
        <a:lstStyle/>
        <a:p>
          <a:endParaRPr lang="en-US"/>
        </a:p>
      </dgm:t>
    </dgm:pt>
    <dgm:pt modelId="{56C504C2-1EA5-484B-8490-849CB6CF9480}">
      <dgm:prSet phldrT="[Text]" custT="1"/>
      <dgm:spPr/>
      <dgm:t>
        <a:bodyPr/>
        <a:lstStyle/>
        <a:p>
          <a:r>
            <a:rPr lang="sr-Cyrl-RS" sz="1600" dirty="0" smtClean="0">
              <a:cs typeface="Tahoma" pitchFamily="34" charset="0"/>
            </a:rPr>
            <a:t>Терет доказивања прелази на туженог</a:t>
          </a:r>
          <a:endParaRPr lang="en-US" sz="1600" dirty="0"/>
        </a:p>
      </dgm:t>
    </dgm:pt>
    <dgm:pt modelId="{E8238C00-5BC6-495D-8C81-1CC5056E412B}" type="parTrans" cxnId="{8AA85099-40FA-4D54-A4CC-8CC44F85B230}">
      <dgm:prSet/>
      <dgm:spPr/>
      <dgm:t>
        <a:bodyPr/>
        <a:lstStyle/>
        <a:p>
          <a:endParaRPr lang="en-US"/>
        </a:p>
      </dgm:t>
    </dgm:pt>
    <dgm:pt modelId="{07303F52-7D7F-4019-BD18-63FEC3A5F7DB}" type="sibTrans" cxnId="{8AA85099-40FA-4D54-A4CC-8CC44F85B230}">
      <dgm:prSet/>
      <dgm:spPr/>
      <dgm:t>
        <a:bodyPr/>
        <a:lstStyle/>
        <a:p>
          <a:endParaRPr lang="en-US"/>
        </a:p>
      </dgm:t>
    </dgm:pt>
    <dgm:pt modelId="{2D326846-7923-456A-AEE9-2B42B239B792}">
      <dgm:prSet phldrT="[Text]"/>
      <dgm:spPr/>
      <dgm:t>
        <a:bodyPr/>
        <a:lstStyle/>
        <a:p>
          <a:r>
            <a:rPr lang="sr-Cyrl-RS" dirty="0" smtClean="0"/>
            <a:t>3</a:t>
          </a:r>
          <a:endParaRPr lang="en-US" dirty="0"/>
        </a:p>
      </dgm:t>
    </dgm:pt>
    <dgm:pt modelId="{61E89A76-D083-48BE-9463-006776D10407}" type="parTrans" cxnId="{31A3BB71-E87F-487F-AA61-BEBA126C49C1}">
      <dgm:prSet/>
      <dgm:spPr/>
      <dgm:t>
        <a:bodyPr/>
        <a:lstStyle/>
        <a:p>
          <a:endParaRPr lang="en-US"/>
        </a:p>
      </dgm:t>
    </dgm:pt>
    <dgm:pt modelId="{36C6304C-2D40-4342-808F-9DBDE34449D3}" type="sibTrans" cxnId="{31A3BB71-E87F-487F-AA61-BEBA126C49C1}">
      <dgm:prSet/>
      <dgm:spPr/>
      <dgm:t>
        <a:bodyPr/>
        <a:lstStyle/>
        <a:p>
          <a:endParaRPr lang="en-US"/>
        </a:p>
      </dgm:t>
    </dgm:pt>
    <dgm:pt modelId="{6EF708D7-90F7-4F1F-A055-D0366DD13E48}">
      <dgm:prSet phldrT="[Text]" custT="1"/>
      <dgm:spPr/>
      <dgm:t>
        <a:bodyPr/>
        <a:lstStyle/>
        <a:p>
          <a:r>
            <a:rPr lang="sr-Cyrl-RS" sz="1800" dirty="0" smtClean="0">
              <a:cs typeface="Tahoma" pitchFamily="34" charset="0"/>
            </a:rPr>
            <a:t>Т</a:t>
          </a:r>
          <a:r>
            <a:rPr lang="hr-HR" sz="1600" dirty="0" smtClean="0">
              <a:cs typeface="Tahoma" pitchFamily="34" charset="0"/>
            </a:rPr>
            <a:t>ужени треба </a:t>
          </a:r>
          <a:r>
            <a:rPr lang="sr-Cyrl-CS" sz="1600" dirty="0" smtClean="0">
              <a:cs typeface="Tahoma" pitchFamily="34" charset="0"/>
            </a:rPr>
            <a:t>да </a:t>
          </a:r>
          <a:r>
            <a:rPr lang="hr-HR" sz="1600" dirty="0" smtClean="0">
              <a:cs typeface="Tahoma" pitchFamily="34" charset="0"/>
            </a:rPr>
            <a:t>дока</a:t>
          </a:r>
          <a:r>
            <a:rPr lang="sr-Cyrl-CS" sz="1600" dirty="0" smtClean="0">
              <a:cs typeface="Tahoma" pitchFamily="34" charset="0"/>
            </a:rPr>
            <a:t>же</a:t>
          </a:r>
          <a:r>
            <a:rPr lang="hr-HR" sz="1600" dirty="0" smtClean="0">
              <a:cs typeface="Tahoma" pitchFamily="34" charset="0"/>
            </a:rPr>
            <a:t> да </a:t>
          </a:r>
          <a:r>
            <a:rPr lang="sr-Cyrl-RS" sz="1600" dirty="0" smtClean="0">
              <a:cs typeface="Tahoma" pitchFamily="34" charset="0"/>
            </a:rPr>
            <a:t>дискриминација није извршена</a:t>
          </a:r>
          <a:endParaRPr lang="en-US" sz="1600" dirty="0"/>
        </a:p>
      </dgm:t>
    </dgm:pt>
    <dgm:pt modelId="{B38614FE-F4C6-405B-9034-2AF83324C01D}" type="parTrans" cxnId="{E15C297F-8113-47B4-B5AA-E33D6C08A7C0}">
      <dgm:prSet/>
      <dgm:spPr/>
      <dgm:t>
        <a:bodyPr/>
        <a:lstStyle/>
        <a:p>
          <a:endParaRPr lang="en-US"/>
        </a:p>
      </dgm:t>
    </dgm:pt>
    <dgm:pt modelId="{EBAAE4CC-3A5A-49D3-99CD-EEBFEB7065D2}" type="sibTrans" cxnId="{E15C297F-8113-47B4-B5AA-E33D6C08A7C0}">
      <dgm:prSet/>
      <dgm:spPr/>
      <dgm:t>
        <a:bodyPr/>
        <a:lstStyle/>
        <a:p>
          <a:endParaRPr lang="en-US"/>
        </a:p>
      </dgm:t>
    </dgm:pt>
    <dgm:pt modelId="{F7B36A97-F166-4FC9-9EB2-FAD015F31B98}" type="pres">
      <dgm:prSet presAssocID="{51613CB2-6904-4F7C-9029-30B3B7B043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FD8750-1240-40FD-B727-7512DEFC0FB5}" type="pres">
      <dgm:prSet presAssocID="{CF500EDA-4FB3-494B-88BA-1B9FC268CF2A}" presName="composite" presStyleCnt="0"/>
      <dgm:spPr/>
    </dgm:pt>
    <dgm:pt modelId="{254ED5FC-4A1C-446F-86F0-FDD76D4F86CF}" type="pres">
      <dgm:prSet presAssocID="{CF500EDA-4FB3-494B-88BA-1B9FC268CF2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0F4198-0215-45EF-9DB7-CE5443E9239F}" type="pres">
      <dgm:prSet presAssocID="{CF500EDA-4FB3-494B-88BA-1B9FC268CF2A}" presName="descendantText" presStyleLbl="alignAcc1" presStyleIdx="0" presStyleCnt="3" custScaleY="106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05D89-6534-43D5-937D-C0F52634118E}" type="pres">
      <dgm:prSet presAssocID="{C4989D6A-66CD-4C29-8AE4-C0505F0CE6F8}" presName="sp" presStyleCnt="0"/>
      <dgm:spPr/>
    </dgm:pt>
    <dgm:pt modelId="{82F19E59-0811-4836-87D4-D8B6392EE984}" type="pres">
      <dgm:prSet presAssocID="{407A8568-D523-445C-B50E-C33CE1F1AF31}" presName="composite" presStyleCnt="0"/>
      <dgm:spPr/>
    </dgm:pt>
    <dgm:pt modelId="{A9590DE8-400B-4885-B253-0AD5EE4CBC76}" type="pres">
      <dgm:prSet presAssocID="{407A8568-D523-445C-B50E-C33CE1F1AF3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76D30-347A-41AA-BAAC-83C963B9BB6E}" type="pres">
      <dgm:prSet presAssocID="{407A8568-D523-445C-B50E-C33CE1F1AF3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AFF6B-03C8-42C6-BDDE-B8EB243801B5}" type="pres">
      <dgm:prSet presAssocID="{60ECC989-534A-4009-8041-815F94782051}" presName="sp" presStyleCnt="0"/>
      <dgm:spPr/>
    </dgm:pt>
    <dgm:pt modelId="{CCBBD2A8-E54D-447A-A980-3D0FD2E8C1F9}" type="pres">
      <dgm:prSet presAssocID="{2D326846-7923-456A-AEE9-2B42B239B792}" presName="composite" presStyleCnt="0"/>
      <dgm:spPr/>
    </dgm:pt>
    <dgm:pt modelId="{42F7792D-8CB2-4F88-AAFE-7E241AFA7771}" type="pres">
      <dgm:prSet presAssocID="{2D326846-7923-456A-AEE9-2B42B239B79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14165-D3D0-4786-947C-766E76B1CD02}" type="pres">
      <dgm:prSet presAssocID="{2D326846-7923-456A-AEE9-2B42B239B79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5C297F-8113-47B4-B5AA-E33D6C08A7C0}" srcId="{2D326846-7923-456A-AEE9-2B42B239B792}" destId="{6EF708D7-90F7-4F1F-A055-D0366DD13E48}" srcOrd="0" destOrd="0" parTransId="{B38614FE-F4C6-405B-9034-2AF83324C01D}" sibTransId="{EBAAE4CC-3A5A-49D3-99CD-EEBFEB7065D2}"/>
    <dgm:cxn modelId="{1CC7C53B-0B45-4D8E-9E5E-7757E7B7A8D0}" type="presOf" srcId="{56C504C2-1EA5-484B-8490-849CB6CF9480}" destId="{B1576D30-347A-41AA-BAAC-83C963B9BB6E}" srcOrd="0" destOrd="0" presId="urn:microsoft.com/office/officeart/2005/8/layout/chevron2"/>
    <dgm:cxn modelId="{9F5C1034-F957-4BF4-98C2-282CF971DCD6}" type="presOf" srcId="{51613CB2-6904-4F7C-9029-30B3B7B04359}" destId="{F7B36A97-F166-4FC9-9EB2-FAD015F31B98}" srcOrd="0" destOrd="0" presId="urn:microsoft.com/office/officeart/2005/8/layout/chevron2"/>
    <dgm:cxn modelId="{848E43B2-DD46-4464-9342-AC446FB9EDF4}" srcId="{51613CB2-6904-4F7C-9029-30B3B7B04359}" destId="{CF500EDA-4FB3-494B-88BA-1B9FC268CF2A}" srcOrd="0" destOrd="0" parTransId="{A7653679-A6F9-48EA-B468-F636FB1B1CBD}" sibTransId="{C4989D6A-66CD-4C29-8AE4-C0505F0CE6F8}"/>
    <dgm:cxn modelId="{791C8B15-D4DA-4F93-A962-6ED956F6FEA9}" srcId="{51613CB2-6904-4F7C-9029-30B3B7B04359}" destId="{407A8568-D523-445C-B50E-C33CE1F1AF31}" srcOrd="1" destOrd="0" parTransId="{EED59A8E-5623-4AC9-9554-7299711E31CD}" sibTransId="{60ECC989-534A-4009-8041-815F94782051}"/>
    <dgm:cxn modelId="{FFD67FD9-54F2-41F9-8BCE-0E8D105B1C50}" type="presOf" srcId="{2D326846-7923-456A-AEE9-2B42B239B792}" destId="{42F7792D-8CB2-4F88-AAFE-7E241AFA7771}" srcOrd="0" destOrd="0" presId="urn:microsoft.com/office/officeart/2005/8/layout/chevron2"/>
    <dgm:cxn modelId="{436509FB-E860-4A55-95B0-3BEF7873D850}" type="presOf" srcId="{CF500EDA-4FB3-494B-88BA-1B9FC268CF2A}" destId="{254ED5FC-4A1C-446F-86F0-FDD76D4F86CF}" srcOrd="0" destOrd="0" presId="urn:microsoft.com/office/officeart/2005/8/layout/chevron2"/>
    <dgm:cxn modelId="{D5B7F2BA-5A31-4648-B8E9-61E9C1EB03B4}" type="presOf" srcId="{6EF708D7-90F7-4F1F-A055-D0366DD13E48}" destId="{A8214165-D3D0-4786-947C-766E76B1CD02}" srcOrd="0" destOrd="0" presId="urn:microsoft.com/office/officeart/2005/8/layout/chevron2"/>
    <dgm:cxn modelId="{31A3BB71-E87F-487F-AA61-BEBA126C49C1}" srcId="{51613CB2-6904-4F7C-9029-30B3B7B04359}" destId="{2D326846-7923-456A-AEE9-2B42B239B792}" srcOrd="2" destOrd="0" parTransId="{61E89A76-D083-48BE-9463-006776D10407}" sibTransId="{36C6304C-2D40-4342-808F-9DBDE34449D3}"/>
    <dgm:cxn modelId="{8AA85099-40FA-4D54-A4CC-8CC44F85B230}" srcId="{407A8568-D523-445C-B50E-C33CE1F1AF31}" destId="{56C504C2-1EA5-484B-8490-849CB6CF9480}" srcOrd="0" destOrd="0" parTransId="{E8238C00-5BC6-495D-8C81-1CC5056E412B}" sibTransId="{07303F52-7D7F-4019-BD18-63FEC3A5F7DB}"/>
    <dgm:cxn modelId="{64281997-E732-4E92-99EB-F61A40E326F0}" type="presOf" srcId="{407A8568-D523-445C-B50E-C33CE1F1AF31}" destId="{A9590DE8-400B-4885-B253-0AD5EE4CBC76}" srcOrd="0" destOrd="0" presId="urn:microsoft.com/office/officeart/2005/8/layout/chevron2"/>
    <dgm:cxn modelId="{1BA89E70-7642-4724-9EE7-333D254BF787}" type="presOf" srcId="{E087DB46-0354-4D99-A10D-5B5E7A66996A}" destId="{830F4198-0215-45EF-9DB7-CE5443E9239F}" srcOrd="0" destOrd="0" presId="urn:microsoft.com/office/officeart/2005/8/layout/chevron2"/>
    <dgm:cxn modelId="{6655CE8C-2905-4FE1-9CAF-B4F3F6109B82}" srcId="{CF500EDA-4FB3-494B-88BA-1B9FC268CF2A}" destId="{E087DB46-0354-4D99-A10D-5B5E7A66996A}" srcOrd="0" destOrd="0" parTransId="{B3709D82-75D5-4702-A2F6-12B0544C14E4}" sibTransId="{232FC3C2-188C-48D4-AD17-BD30D44CA295}"/>
    <dgm:cxn modelId="{180C04A8-57AB-40C3-A0BD-EDFCB29DFA79}" type="presParOf" srcId="{F7B36A97-F166-4FC9-9EB2-FAD015F31B98}" destId="{96FD8750-1240-40FD-B727-7512DEFC0FB5}" srcOrd="0" destOrd="0" presId="urn:microsoft.com/office/officeart/2005/8/layout/chevron2"/>
    <dgm:cxn modelId="{420BE996-1657-4AF3-AAEE-6D4282DA763C}" type="presParOf" srcId="{96FD8750-1240-40FD-B727-7512DEFC0FB5}" destId="{254ED5FC-4A1C-446F-86F0-FDD76D4F86CF}" srcOrd="0" destOrd="0" presId="urn:microsoft.com/office/officeart/2005/8/layout/chevron2"/>
    <dgm:cxn modelId="{A4268D37-1D56-4F92-BD1F-6B0FFFE60FC1}" type="presParOf" srcId="{96FD8750-1240-40FD-B727-7512DEFC0FB5}" destId="{830F4198-0215-45EF-9DB7-CE5443E9239F}" srcOrd="1" destOrd="0" presId="urn:microsoft.com/office/officeart/2005/8/layout/chevron2"/>
    <dgm:cxn modelId="{DDAB2004-20BC-4367-94B5-DC72304A602E}" type="presParOf" srcId="{F7B36A97-F166-4FC9-9EB2-FAD015F31B98}" destId="{2D605D89-6534-43D5-937D-C0F52634118E}" srcOrd="1" destOrd="0" presId="urn:microsoft.com/office/officeart/2005/8/layout/chevron2"/>
    <dgm:cxn modelId="{BE33F958-A79A-4670-B6D2-1F30C6F7405A}" type="presParOf" srcId="{F7B36A97-F166-4FC9-9EB2-FAD015F31B98}" destId="{82F19E59-0811-4836-87D4-D8B6392EE984}" srcOrd="2" destOrd="0" presId="urn:microsoft.com/office/officeart/2005/8/layout/chevron2"/>
    <dgm:cxn modelId="{A194644E-D619-422D-95C2-9188410796F6}" type="presParOf" srcId="{82F19E59-0811-4836-87D4-D8B6392EE984}" destId="{A9590DE8-400B-4885-B253-0AD5EE4CBC76}" srcOrd="0" destOrd="0" presId="urn:microsoft.com/office/officeart/2005/8/layout/chevron2"/>
    <dgm:cxn modelId="{C0C1B062-AF62-43EB-BE74-89B8F1860C8A}" type="presParOf" srcId="{82F19E59-0811-4836-87D4-D8B6392EE984}" destId="{B1576D30-347A-41AA-BAAC-83C963B9BB6E}" srcOrd="1" destOrd="0" presId="urn:microsoft.com/office/officeart/2005/8/layout/chevron2"/>
    <dgm:cxn modelId="{660B6284-F2E3-4609-9D29-8F17AA9522A4}" type="presParOf" srcId="{F7B36A97-F166-4FC9-9EB2-FAD015F31B98}" destId="{206AFF6B-03C8-42C6-BDDE-B8EB243801B5}" srcOrd="3" destOrd="0" presId="urn:microsoft.com/office/officeart/2005/8/layout/chevron2"/>
    <dgm:cxn modelId="{0FE65196-A12E-41B7-9C1D-8E3A9F371250}" type="presParOf" srcId="{F7B36A97-F166-4FC9-9EB2-FAD015F31B98}" destId="{CCBBD2A8-E54D-447A-A980-3D0FD2E8C1F9}" srcOrd="4" destOrd="0" presId="urn:microsoft.com/office/officeart/2005/8/layout/chevron2"/>
    <dgm:cxn modelId="{25B65AEB-3E27-4947-B64F-EBA06FB40CE7}" type="presParOf" srcId="{CCBBD2A8-E54D-447A-A980-3D0FD2E8C1F9}" destId="{42F7792D-8CB2-4F88-AAFE-7E241AFA7771}" srcOrd="0" destOrd="0" presId="urn:microsoft.com/office/officeart/2005/8/layout/chevron2"/>
    <dgm:cxn modelId="{9BFA6F86-E9CC-40B2-A8C0-6A8B08E422EE}" type="presParOf" srcId="{CCBBD2A8-E54D-447A-A980-3D0FD2E8C1F9}" destId="{A8214165-D3D0-4786-947C-766E76B1CD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4DC7C7-4709-4696-B806-B0BAA0F9B69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41C0260-D586-430C-9043-95D4F3EF43AB}">
      <dgm:prSet custT="1"/>
      <dgm:spPr/>
      <dgm:t>
        <a:bodyPr/>
        <a:lstStyle/>
        <a:p>
          <a:r>
            <a:rPr lang="sr-Cyrl-RS" sz="2000" b="0" dirty="0" smtClean="0"/>
            <a:t>Да ли постоји неједнак третман?</a:t>
          </a:r>
          <a:endParaRPr lang="en-US" sz="2000" b="0" dirty="0"/>
        </a:p>
      </dgm:t>
    </dgm:pt>
    <dgm:pt modelId="{328C9CA4-5368-428D-AC91-423F3E336725}" type="sibTrans" cxnId="{76413EF7-AFDF-46E4-9024-D8DABA3CA1C4}">
      <dgm:prSet/>
      <dgm:spPr/>
      <dgm:t>
        <a:bodyPr/>
        <a:lstStyle/>
        <a:p>
          <a:endParaRPr lang="en-US" sz="1100" b="1"/>
        </a:p>
      </dgm:t>
    </dgm:pt>
    <dgm:pt modelId="{EF41E46C-10F0-4593-B588-8BD2DC8AAAE7}" type="parTrans" cxnId="{76413EF7-AFDF-46E4-9024-D8DABA3CA1C4}">
      <dgm:prSet/>
      <dgm:spPr/>
      <dgm:t>
        <a:bodyPr/>
        <a:lstStyle/>
        <a:p>
          <a:endParaRPr lang="en-US" sz="1100" b="1"/>
        </a:p>
      </dgm:t>
    </dgm:pt>
    <dgm:pt modelId="{33C9B271-AA65-4AC3-8E87-026D4F0B7040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Cyrl-RS" sz="2000" b="0" dirty="0" smtClean="0"/>
            <a:t>Да ли је заснован на личном својству?</a:t>
          </a:r>
          <a:endParaRPr lang="x-none" sz="2000" b="0" dirty="0"/>
        </a:p>
      </dgm:t>
    </dgm:pt>
    <dgm:pt modelId="{88BB74E4-8141-44C7-8674-DE27EF13DD5D}" type="sibTrans" cxnId="{16A648CE-A132-4C93-BAC3-794C885213B2}">
      <dgm:prSet/>
      <dgm:spPr/>
      <dgm:t>
        <a:bodyPr/>
        <a:lstStyle/>
        <a:p>
          <a:endParaRPr lang="en-US" sz="1100" b="1"/>
        </a:p>
      </dgm:t>
    </dgm:pt>
    <dgm:pt modelId="{3B4B6436-50E7-4C63-8EB5-31A973BB89D7}" type="parTrans" cxnId="{16A648CE-A132-4C93-BAC3-794C885213B2}">
      <dgm:prSet/>
      <dgm:spPr/>
      <dgm:t>
        <a:bodyPr/>
        <a:lstStyle/>
        <a:p>
          <a:endParaRPr lang="en-US" sz="1100" b="1"/>
        </a:p>
      </dgm:t>
    </dgm:pt>
    <dgm:pt modelId="{7595AA8A-B49C-415A-B1DD-514F6F66C185}">
      <dgm:prSet custT="1"/>
      <dgm:spPr/>
      <dgm:t>
        <a:bodyPr/>
        <a:lstStyle/>
        <a:p>
          <a:r>
            <a:rPr lang="sr-Cyrl-RS" sz="2000" b="0" dirty="0" smtClean="0"/>
            <a:t>Да ли је неједнак третман објективно оправдан? </a:t>
          </a:r>
          <a:endParaRPr lang="en-US" sz="2000" b="0" dirty="0"/>
        </a:p>
      </dgm:t>
    </dgm:pt>
    <dgm:pt modelId="{FE5FE758-6562-4CAC-BDAE-9E834E4D563F}" type="parTrans" cxnId="{21F3C822-8A03-47FA-823F-2432A132CAA3}">
      <dgm:prSet/>
      <dgm:spPr/>
      <dgm:t>
        <a:bodyPr/>
        <a:lstStyle/>
        <a:p>
          <a:endParaRPr lang="en-US" sz="1100" b="1"/>
        </a:p>
      </dgm:t>
    </dgm:pt>
    <dgm:pt modelId="{056F669C-4C0A-4A18-B70E-F44CA7CA5BF8}" type="sibTrans" cxnId="{21F3C822-8A03-47FA-823F-2432A132CAA3}">
      <dgm:prSet/>
      <dgm:spPr/>
      <dgm:t>
        <a:bodyPr/>
        <a:lstStyle/>
        <a:p>
          <a:endParaRPr lang="en-US" sz="1100" b="1"/>
        </a:p>
      </dgm:t>
    </dgm:pt>
    <dgm:pt modelId="{CB5F413E-3AE4-424D-B1CF-94B675F48F9F}">
      <dgm:prSet custT="1"/>
      <dgm:spPr/>
      <dgm:t>
        <a:bodyPr/>
        <a:lstStyle/>
        <a:p>
          <a:r>
            <a:rPr lang="sr-Cyrl-RS" sz="2000" b="0" dirty="0" smtClean="0"/>
            <a:t>Да ли је постоји сразмерност између циља и средства које је употребљено за остваривање циља?</a:t>
          </a:r>
          <a:endParaRPr lang="en-US" sz="2000" b="0" dirty="0"/>
        </a:p>
      </dgm:t>
    </dgm:pt>
    <dgm:pt modelId="{44DDF4A5-BE5E-4B13-8C0B-0E7F421FBFDD}" type="parTrans" cxnId="{A9B425DA-5554-4C02-A88E-EEFA59585C41}">
      <dgm:prSet/>
      <dgm:spPr/>
      <dgm:t>
        <a:bodyPr/>
        <a:lstStyle/>
        <a:p>
          <a:endParaRPr lang="en-US" sz="1100" b="1"/>
        </a:p>
      </dgm:t>
    </dgm:pt>
    <dgm:pt modelId="{3F9E9E93-9FA7-4D28-BD3A-9A5A34426857}" type="sibTrans" cxnId="{A9B425DA-5554-4C02-A88E-EEFA59585C41}">
      <dgm:prSet/>
      <dgm:spPr/>
      <dgm:t>
        <a:bodyPr/>
        <a:lstStyle/>
        <a:p>
          <a:endParaRPr lang="en-US" sz="1100" b="1"/>
        </a:p>
      </dgm:t>
    </dgm:pt>
    <dgm:pt modelId="{CAC954B4-B77B-4D79-AD68-7C000DF6F00B}" type="pres">
      <dgm:prSet presAssocID="{314DC7C7-4709-4696-B806-B0BAA0F9B69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F63AAA-7067-4602-9F2C-4CF3E237A983}" type="pres">
      <dgm:prSet presAssocID="{F41C0260-D586-430C-9043-95D4F3EF43AB}" presName="composite" presStyleCnt="0"/>
      <dgm:spPr/>
    </dgm:pt>
    <dgm:pt modelId="{45B7853F-CB3C-44EE-8E27-8738D35A5192}" type="pres">
      <dgm:prSet presAssocID="{F41C0260-D586-430C-9043-95D4F3EF43AB}" presName="LShape" presStyleLbl="alignNode1" presStyleIdx="0" presStyleCnt="7"/>
      <dgm:spPr/>
    </dgm:pt>
    <dgm:pt modelId="{2B36FE9A-E71C-4DF7-90A6-C48095DCBD17}" type="pres">
      <dgm:prSet presAssocID="{F41C0260-D586-430C-9043-95D4F3EF43A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60CF0-CC9E-49F7-9704-03BE70AC2C12}" type="pres">
      <dgm:prSet presAssocID="{F41C0260-D586-430C-9043-95D4F3EF43AB}" presName="Triangle" presStyleLbl="alignNode1" presStyleIdx="1" presStyleCnt="7"/>
      <dgm:spPr/>
    </dgm:pt>
    <dgm:pt modelId="{1C68A7FC-5B8C-4073-AA97-05C549A349A9}" type="pres">
      <dgm:prSet presAssocID="{328C9CA4-5368-428D-AC91-423F3E336725}" presName="sibTrans" presStyleCnt="0"/>
      <dgm:spPr/>
    </dgm:pt>
    <dgm:pt modelId="{1BB536D0-E15D-400F-B12B-F34AD261A9CA}" type="pres">
      <dgm:prSet presAssocID="{328C9CA4-5368-428D-AC91-423F3E336725}" presName="space" presStyleCnt="0"/>
      <dgm:spPr/>
    </dgm:pt>
    <dgm:pt modelId="{12C1D90A-4444-409F-95C5-38BBDEBA6171}" type="pres">
      <dgm:prSet presAssocID="{33C9B271-AA65-4AC3-8E87-026D4F0B7040}" presName="composite" presStyleCnt="0"/>
      <dgm:spPr/>
    </dgm:pt>
    <dgm:pt modelId="{984BEF94-C01A-4F62-B063-5DD6694AA49B}" type="pres">
      <dgm:prSet presAssocID="{33C9B271-AA65-4AC3-8E87-026D4F0B7040}" presName="LShape" presStyleLbl="alignNode1" presStyleIdx="2" presStyleCnt="7"/>
      <dgm:spPr/>
    </dgm:pt>
    <dgm:pt modelId="{F28215FF-A70F-4CA5-BE25-189854F102AF}" type="pres">
      <dgm:prSet presAssocID="{33C9B271-AA65-4AC3-8E87-026D4F0B704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5E809-4F98-419C-9E9E-97263A200ABA}" type="pres">
      <dgm:prSet presAssocID="{33C9B271-AA65-4AC3-8E87-026D4F0B7040}" presName="Triangle" presStyleLbl="alignNode1" presStyleIdx="3" presStyleCnt="7"/>
      <dgm:spPr/>
    </dgm:pt>
    <dgm:pt modelId="{B8808386-D837-4B82-9735-5D46DAB846A0}" type="pres">
      <dgm:prSet presAssocID="{88BB74E4-8141-44C7-8674-DE27EF13DD5D}" presName="sibTrans" presStyleCnt="0"/>
      <dgm:spPr/>
    </dgm:pt>
    <dgm:pt modelId="{882682E0-9224-425B-97B7-8DEE117D43E6}" type="pres">
      <dgm:prSet presAssocID="{88BB74E4-8141-44C7-8674-DE27EF13DD5D}" presName="space" presStyleCnt="0"/>
      <dgm:spPr/>
    </dgm:pt>
    <dgm:pt modelId="{B1AD5072-962C-43C3-AB10-A4959B03B0CC}" type="pres">
      <dgm:prSet presAssocID="{7595AA8A-B49C-415A-B1DD-514F6F66C185}" presName="composite" presStyleCnt="0"/>
      <dgm:spPr/>
    </dgm:pt>
    <dgm:pt modelId="{E35FC766-39B4-4255-A706-D50F691868AF}" type="pres">
      <dgm:prSet presAssocID="{7595AA8A-B49C-415A-B1DD-514F6F66C185}" presName="LShape" presStyleLbl="alignNode1" presStyleIdx="4" presStyleCnt="7"/>
      <dgm:spPr/>
    </dgm:pt>
    <dgm:pt modelId="{29BDC0A7-A3D8-4EE6-ADB7-A443F02F09EE}" type="pres">
      <dgm:prSet presAssocID="{7595AA8A-B49C-415A-B1DD-514F6F66C185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667FF-7D37-4FF3-B15A-B3854DE6D969}" type="pres">
      <dgm:prSet presAssocID="{7595AA8A-B49C-415A-B1DD-514F6F66C185}" presName="Triangle" presStyleLbl="alignNode1" presStyleIdx="5" presStyleCnt="7"/>
      <dgm:spPr/>
    </dgm:pt>
    <dgm:pt modelId="{96EA3824-FCD6-4B60-8FCE-1A995866F172}" type="pres">
      <dgm:prSet presAssocID="{056F669C-4C0A-4A18-B70E-F44CA7CA5BF8}" presName="sibTrans" presStyleCnt="0"/>
      <dgm:spPr/>
    </dgm:pt>
    <dgm:pt modelId="{6F89CA36-9C99-4DA5-9FF0-2BBCE05D5034}" type="pres">
      <dgm:prSet presAssocID="{056F669C-4C0A-4A18-B70E-F44CA7CA5BF8}" presName="space" presStyleCnt="0"/>
      <dgm:spPr/>
    </dgm:pt>
    <dgm:pt modelId="{21EB3220-C0A7-492D-9506-B356E957EEB2}" type="pres">
      <dgm:prSet presAssocID="{CB5F413E-3AE4-424D-B1CF-94B675F48F9F}" presName="composite" presStyleCnt="0"/>
      <dgm:spPr/>
    </dgm:pt>
    <dgm:pt modelId="{94ED99E7-2ECD-4632-8F37-0CFFE7D95F8D}" type="pres">
      <dgm:prSet presAssocID="{CB5F413E-3AE4-424D-B1CF-94B675F48F9F}" presName="LShape" presStyleLbl="alignNode1" presStyleIdx="6" presStyleCnt="7"/>
      <dgm:spPr/>
    </dgm:pt>
    <dgm:pt modelId="{53B5BF99-785D-47A4-9C8C-806772AAC015}" type="pres">
      <dgm:prSet presAssocID="{CB5F413E-3AE4-424D-B1CF-94B675F48F9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A648CE-A132-4C93-BAC3-794C885213B2}" srcId="{314DC7C7-4709-4696-B806-B0BAA0F9B69A}" destId="{33C9B271-AA65-4AC3-8E87-026D4F0B7040}" srcOrd="1" destOrd="0" parTransId="{3B4B6436-50E7-4C63-8EB5-31A973BB89D7}" sibTransId="{88BB74E4-8141-44C7-8674-DE27EF13DD5D}"/>
    <dgm:cxn modelId="{21F3C822-8A03-47FA-823F-2432A132CAA3}" srcId="{314DC7C7-4709-4696-B806-B0BAA0F9B69A}" destId="{7595AA8A-B49C-415A-B1DD-514F6F66C185}" srcOrd="2" destOrd="0" parTransId="{FE5FE758-6562-4CAC-BDAE-9E834E4D563F}" sibTransId="{056F669C-4C0A-4A18-B70E-F44CA7CA5BF8}"/>
    <dgm:cxn modelId="{A9B425DA-5554-4C02-A88E-EEFA59585C41}" srcId="{314DC7C7-4709-4696-B806-B0BAA0F9B69A}" destId="{CB5F413E-3AE4-424D-B1CF-94B675F48F9F}" srcOrd="3" destOrd="0" parTransId="{44DDF4A5-BE5E-4B13-8C0B-0E7F421FBFDD}" sibTransId="{3F9E9E93-9FA7-4D28-BD3A-9A5A34426857}"/>
    <dgm:cxn modelId="{1214F26E-A746-4BC5-8822-28772E61F235}" type="presOf" srcId="{F41C0260-D586-430C-9043-95D4F3EF43AB}" destId="{2B36FE9A-E71C-4DF7-90A6-C48095DCBD17}" srcOrd="0" destOrd="0" presId="urn:microsoft.com/office/officeart/2009/3/layout/StepUpProcess"/>
    <dgm:cxn modelId="{BCABE748-6BB9-4DAA-9B86-DF12DE2A7EFA}" type="presOf" srcId="{7595AA8A-B49C-415A-B1DD-514F6F66C185}" destId="{29BDC0A7-A3D8-4EE6-ADB7-A443F02F09EE}" srcOrd="0" destOrd="0" presId="urn:microsoft.com/office/officeart/2009/3/layout/StepUpProcess"/>
    <dgm:cxn modelId="{03BFD997-7292-49BA-94EA-3748A1D9166B}" type="presOf" srcId="{CB5F413E-3AE4-424D-B1CF-94B675F48F9F}" destId="{53B5BF99-785D-47A4-9C8C-806772AAC015}" srcOrd="0" destOrd="0" presId="urn:microsoft.com/office/officeart/2009/3/layout/StepUpProcess"/>
    <dgm:cxn modelId="{76413EF7-AFDF-46E4-9024-D8DABA3CA1C4}" srcId="{314DC7C7-4709-4696-B806-B0BAA0F9B69A}" destId="{F41C0260-D586-430C-9043-95D4F3EF43AB}" srcOrd="0" destOrd="0" parTransId="{EF41E46C-10F0-4593-B588-8BD2DC8AAAE7}" sibTransId="{328C9CA4-5368-428D-AC91-423F3E336725}"/>
    <dgm:cxn modelId="{BADF8ABC-8BCF-4691-A0EE-993386041AE4}" type="presOf" srcId="{314DC7C7-4709-4696-B806-B0BAA0F9B69A}" destId="{CAC954B4-B77B-4D79-AD68-7C000DF6F00B}" srcOrd="0" destOrd="0" presId="urn:microsoft.com/office/officeart/2009/3/layout/StepUpProcess"/>
    <dgm:cxn modelId="{4FA53DE9-7EDD-485A-92F5-AD67EF1C9746}" type="presOf" srcId="{33C9B271-AA65-4AC3-8E87-026D4F0B7040}" destId="{F28215FF-A70F-4CA5-BE25-189854F102AF}" srcOrd="0" destOrd="0" presId="urn:microsoft.com/office/officeart/2009/3/layout/StepUpProcess"/>
    <dgm:cxn modelId="{DADB6F02-710A-4742-BE6D-56F1BE524247}" type="presParOf" srcId="{CAC954B4-B77B-4D79-AD68-7C000DF6F00B}" destId="{5FF63AAA-7067-4602-9F2C-4CF3E237A983}" srcOrd="0" destOrd="0" presId="urn:microsoft.com/office/officeart/2009/3/layout/StepUpProcess"/>
    <dgm:cxn modelId="{C716EAE0-6524-4D44-A8A8-1398F82D75C5}" type="presParOf" srcId="{5FF63AAA-7067-4602-9F2C-4CF3E237A983}" destId="{45B7853F-CB3C-44EE-8E27-8738D35A5192}" srcOrd="0" destOrd="0" presId="urn:microsoft.com/office/officeart/2009/3/layout/StepUpProcess"/>
    <dgm:cxn modelId="{8C5B4F2F-6151-4F38-A290-320DF99F6A28}" type="presParOf" srcId="{5FF63AAA-7067-4602-9F2C-4CF3E237A983}" destId="{2B36FE9A-E71C-4DF7-90A6-C48095DCBD17}" srcOrd="1" destOrd="0" presId="urn:microsoft.com/office/officeart/2009/3/layout/StepUpProcess"/>
    <dgm:cxn modelId="{69ACF799-A330-47C2-83A6-C2014A8E3045}" type="presParOf" srcId="{5FF63AAA-7067-4602-9F2C-4CF3E237A983}" destId="{4C760CF0-CC9E-49F7-9704-03BE70AC2C12}" srcOrd="2" destOrd="0" presId="urn:microsoft.com/office/officeart/2009/3/layout/StepUpProcess"/>
    <dgm:cxn modelId="{72D2E784-97A3-4FE9-BF1D-CE420527E350}" type="presParOf" srcId="{CAC954B4-B77B-4D79-AD68-7C000DF6F00B}" destId="{1C68A7FC-5B8C-4073-AA97-05C549A349A9}" srcOrd="1" destOrd="0" presId="urn:microsoft.com/office/officeart/2009/3/layout/StepUpProcess"/>
    <dgm:cxn modelId="{F3246B29-4848-41ED-BE74-B361FFEE0392}" type="presParOf" srcId="{1C68A7FC-5B8C-4073-AA97-05C549A349A9}" destId="{1BB536D0-E15D-400F-B12B-F34AD261A9CA}" srcOrd="0" destOrd="0" presId="urn:microsoft.com/office/officeart/2009/3/layout/StepUpProcess"/>
    <dgm:cxn modelId="{B0849598-14E0-4DA5-AD59-7D454D34E319}" type="presParOf" srcId="{CAC954B4-B77B-4D79-AD68-7C000DF6F00B}" destId="{12C1D90A-4444-409F-95C5-38BBDEBA6171}" srcOrd="2" destOrd="0" presId="urn:microsoft.com/office/officeart/2009/3/layout/StepUpProcess"/>
    <dgm:cxn modelId="{D5B35600-CA31-4C76-9EDC-0CEC42E80CAE}" type="presParOf" srcId="{12C1D90A-4444-409F-95C5-38BBDEBA6171}" destId="{984BEF94-C01A-4F62-B063-5DD6694AA49B}" srcOrd="0" destOrd="0" presId="urn:microsoft.com/office/officeart/2009/3/layout/StepUpProcess"/>
    <dgm:cxn modelId="{F5233663-095A-4D6E-85A0-6383B2051803}" type="presParOf" srcId="{12C1D90A-4444-409F-95C5-38BBDEBA6171}" destId="{F28215FF-A70F-4CA5-BE25-189854F102AF}" srcOrd="1" destOrd="0" presId="urn:microsoft.com/office/officeart/2009/3/layout/StepUpProcess"/>
    <dgm:cxn modelId="{F256FD54-D5ED-4CCB-A06D-B90210CAD751}" type="presParOf" srcId="{12C1D90A-4444-409F-95C5-38BBDEBA6171}" destId="{FF55E809-4F98-419C-9E9E-97263A200ABA}" srcOrd="2" destOrd="0" presId="urn:microsoft.com/office/officeart/2009/3/layout/StepUpProcess"/>
    <dgm:cxn modelId="{1C7EBA14-C451-4753-BBA0-B63208A449C3}" type="presParOf" srcId="{CAC954B4-B77B-4D79-AD68-7C000DF6F00B}" destId="{B8808386-D837-4B82-9735-5D46DAB846A0}" srcOrd="3" destOrd="0" presId="urn:microsoft.com/office/officeart/2009/3/layout/StepUpProcess"/>
    <dgm:cxn modelId="{DA4F9770-15E8-477C-B2F5-B83863FD4D28}" type="presParOf" srcId="{B8808386-D837-4B82-9735-5D46DAB846A0}" destId="{882682E0-9224-425B-97B7-8DEE117D43E6}" srcOrd="0" destOrd="0" presId="urn:microsoft.com/office/officeart/2009/3/layout/StepUpProcess"/>
    <dgm:cxn modelId="{0D14EAD2-67CA-484B-A0FD-1E122F540811}" type="presParOf" srcId="{CAC954B4-B77B-4D79-AD68-7C000DF6F00B}" destId="{B1AD5072-962C-43C3-AB10-A4959B03B0CC}" srcOrd="4" destOrd="0" presId="urn:microsoft.com/office/officeart/2009/3/layout/StepUpProcess"/>
    <dgm:cxn modelId="{99AD5FBA-8891-4810-B10C-4F99B416263E}" type="presParOf" srcId="{B1AD5072-962C-43C3-AB10-A4959B03B0CC}" destId="{E35FC766-39B4-4255-A706-D50F691868AF}" srcOrd="0" destOrd="0" presId="urn:microsoft.com/office/officeart/2009/3/layout/StepUpProcess"/>
    <dgm:cxn modelId="{6769F035-A3EC-4CDC-8363-D769F321B606}" type="presParOf" srcId="{B1AD5072-962C-43C3-AB10-A4959B03B0CC}" destId="{29BDC0A7-A3D8-4EE6-ADB7-A443F02F09EE}" srcOrd="1" destOrd="0" presId="urn:microsoft.com/office/officeart/2009/3/layout/StepUpProcess"/>
    <dgm:cxn modelId="{626070BD-9B7B-46E8-BC92-FE81BFF2A9A3}" type="presParOf" srcId="{B1AD5072-962C-43C3-AB10-A4959B03B0CC}" destId="{535667FF-7D37-4FF3-B15A-B3854DE6D969}" srcOrd="2" destOrd="0" presId="urn:microsoft.com/office/officeart/2009/3/layout/StepUpProcess"/>
    <dgm:cxn modelId="{C81B09B4-A126-4785-8EA6-2275A3EC4BFD}" type="presParOf" srcId="{CAC954B4-B77B-4D79-AD68-7C000DF6F00B}" destId="{96EA3824-FCD6-4B60-8FCE-1A995866F172}" srcOrd="5" destOrd="0" presId="urn:microsoft.com/office/officeart/2009/3/layout/StepUpProcess"/>
    <dgm:cxn modelId="{AAC8337A-2BC7-4E8E-82A5-4314683D88C4}" type="presParOf" srcId="{96EA3824-FCD6-4B60-8FCE-1A995866F172}" destId="{6F89CA36-9C99-4DA5-9FF0-2BBCE05D5034}" srcOrd="0" destOrd="0" presId="urn:microsoft.com/office/officeart/2009/3/layout/StepUpProcess"/>
    <dgm:cxn modelId="{980359D0-E3A9-4809-9C19-4D756ADF8475}" type="presParOf" srcId="{CAC954B4-B77B-4D79-AD68-7C000DF6F00B}" destId="{21EB3220-C0A7-492D-9506-B356E957EEB2}" srcOrd="6" destOrd="0" presId="urn:microsoft.com/office/officeart/2009/3/layout/StepUpProcess"/>
    <dgm:cxn modelId="{D3EAD5F4-D39D-42C3-9EA6-88F66AD06E8F}" type="presParOf" srcId="{21EB3220-C0A7-492D-9506-B356E957EEB2}" destId="{94ED99E7-2ECD-4632-8F37-0CFFE7D95F8D}" srcOrd="0" destOrd="0" presId="urn:microsoft.com/office/officeart/2009/3/layout/StepUpProcess"/>
    <dgm:cxn modelId="{61333A4F-D255-475B-AE5C-DFABD384BAE9}" type="presParOf" srcId="{21EB3220-C0A7-492D-9506-B356E957EEB2}" destId="{53B5BF99-785D-47A4-9C8C-806772AAC01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C08BDE-7C1D-4F45-AC03-19F64990796B}">
      <dsp:nvSpPr>
        <dsp:cNvPr id="0" name=""/>
        <dsp:cNvSpPr/>
      </dsp:nvSpPr>
      <dsp:spPr>
        <a:xfrm rot="5400000">
          <a:off x="-360662" y="361516"/>
          <a:ext cx="2404417" cy="16830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 rot="5400000">
        <a:off x="-360662" y="361516"/>
        <a:ext cx="2404417" cy="1683092"/>
      </dsp:txXfrm>
    </dsp:sp>
    <dsp:sp modelId="{F4060D4F-9231-4294-8DFA-AD5011FFC916}">
      <dsp:nvSpPr>
        <dsp:cNvPr id="0" name=""/>
        <dsp:cNvSpPr/>
      </dsp:nvSpPr>
      <dsp:spPr>
        <a:xfrm rot="5400000">
          <a:off x="4174910" y="-2490964"/>
          <a:ext cx="1562871" cy="65465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sr-Cyrl-RS" sz="2100" kern="1200" smtClean="0"/>
            <a:t>Неједнак третман</a:t>
          </a:r>
          <a:r>
            <a:rPr lang="sr-Latn-RS" sz="2100" kern="1200" smtClean="0"/>
            <a:t> </a:t>
          </a:r>
          <a:r>
            <a:rPr lang="sr-Cyrl-RS" sz="2100" kern="1200" smtClean="0"/>
            <a:t>– неповољније поступање према лицу или групи лица који су у истој/сличној ситуацији или једнако поступање према лицу/групи лица које у односу на њих производи неповољније последице</a:t>
          </a:r>
          <a:endParaRPr lang="en-US" sz="2100" kern="1200" smtClean="0"/>
        </a:p>
      </dsp:txBody>
      <dsp:txXfrm rot="5400000">
        <a:off x="4174910" y="-2490964"/>
        <a:ext cx="1562871" cy="6546507"/>
      </dsp:txXfrm>
    </dsp:sp>
    <dsp:sp modelId="{1F82A8EA-BEC4-4308-8343-F2241BB2D565}">
      <dsp:nvSpPr>
        <dsp:cNvPr id="0" name=""/>
        <dsp:cNvSpPr/>
      </dsp:nvSpPr>
      <dsp:spPr>
        <a:xfrm rot="5400000">
          <a:off x="-360662" y="2481354"/>
          <a:ext cx="2404417" cy="16830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 rot="5400000">
        <a:off x="-360662" y="2481354"/>
        <a:ext cx="2404417" cy="1683092"/>
      </dsp:txXfrm>
    </dsp:sp>
    <dsp:sp modelId="{FA090161-8E8B-4055-9038-E7D4EB216F21}">
      <dsp:nvSpPr>
        <dsp:cNvPr id="0" name=""/>
        <dsp:cNvSpPr/>
      </dsp:nvSpPr>
      <dsp:spPr>
        <a:xfrm rot="5400000">
          <a:off x="4174910" y="-371126"/>
          <a:ext cx="1562871" cy="65465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sr-Cyrl-RS" sz="2100" b="1" kern="1200" smtClean="0"/>
            <a:t>Лично својство </a:t>
          </a:r>
          <a:r>
            <a:rPr lang="sr-Cyrl-RS" sz="2100" kern="1200" smtClean="0"/>
            <a:t>– стварно или претпостављено (пол, раса, године старости, образовање, сексуално опредељење, брачни и породични статус итд)</a:t>
          </a:r>
          <a:endParaRPr lang="en-US" sz="2100" kern="1200" smtClean="0"/>
        </a:p>
        <a:p>
          <a:pPr lvl="1" algn="l">
            <a:spcBef>
              <a:spcPct val="0"/>
            </a:spcBef>
            <a:buChar char="••"/>
          </a:pPr>
          <a:endParaRPr lang="en-US" sz="2100" kern="1200"/>
        </a:p>
      </dsp:txBody>
      <dsp:txXfrm rot="5400000">
        <a:off x="4174910" y="-371126"/>
        <a:ext cx="1562871" cy="654650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ED5FC-4A1C-446F-86F0-FDD76D4F86CF}">
      <dsp:nvSpPr>
        <dsp:cNvPr id="0" name=""/>
        <dsp:cNvSpPr/>
      </dsp:nvSpPr>
      <dsp:spPr>
        <a:xfrm rot="5400000">
          <a:off x="-230428" y="269020"/>
          <a:ext cx="1536190" cy="107533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000" kern="1200" dirty="0" smtClean="0"/>
            <a:t>1</a:t>
          </a:r>
          <a:endParaRPr lang="en-US" sz="3000" kern="1200" dirty="0"/>
        </a:p>
      </dsp:txBody>
      <dsp:txXfrm rot="5400000">
        <a:off x="-230428" y="269020"/>
        <a:ext cx="1536190" cy="1075333"/>
      </dsp:txXfrm>
    </dsp:sp>
    <dsp:sp modelId="{830F4198-0215-45EF-9DB7-CE5443E9239F}">
      <dsp:nvSpPr>
        <dsp:cNvPr id="0" name=""/>
        <dsp:cNvSpPr/>
      </dsp:nvSpPr>
      <dsp:spPr>
        <a:xfrm rot="5400000">
          <a:off x="2348687" y="-1267628"/>
          <a:ext cx="1064256" cy="3610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sr-Cyrl-RS" sz="1600" kern="1200" dirty="0" smtClean="0">
              <a:cs typeface="Tahoma" pitchFamily="34" charset="0"/>
            </a:rPr>
            <a:t>Т</a:t>
          </a:r>
          <a:r>
            <a:rPr lang="hr-HR" sz="1600" kern="1200" dirty="0" smtClean="0">
              <a:cs typeface="Tahoma" pitchFamily="34" charset="0"/>
            </a:rPr>
            <a:t>ужи</a:t>
          </a:r>
          <a:r>
            <a:rPr lang="sr-Cyrl-CS" sz="1600" kern="1200" dirty="0" smtClean="0">
              <a:cs typeface="Tahoma" pitchFamily="34" charset="0"/>
            </a:rPr>
            <a:t>лац</a:t>
          </a:r>
          <a:r>
            <a:rPr lang="hr-HR" sz="1600" kern="1200" dirty="0" smtClean="0">
              <a:cs typeface="Tahoma" pitchFamily="34" charset="0"/>
            </a:rPr>
            <a:t> треба </a:t>
          </a:r>
          <a:r>
            <a:rPr lang="sr-Cyrl-RS" sz="1600" kern="1200" dirty="0" smtClean="0">
              <a:cs typeface="Tahoma" pitchFamily="34" charset="0"/>
            </a:rPr>
            <a:t>изнесе довољно чињеница и доказа на основу којих се може закључити да је </a:t>
          </a:r>
          <a:r>
            <a:rPr lang="hr-HR" sz="1600" b="1" kern="1200" dirty="0" smtClean="0">
              <a:cs typeface="Tahoma" pitchFamily="34" charset="0"/>
            </a:rPr>
            <a:t>веро</a:t>
          </a:r>
          <a:r>
            <a:rPr lang="sr-Cyrl-CS" sz="1600" b="1" kern="1200" dirty="0" smtClean="0">
              <a:cs typeface="Tahoma" pitchFamily="34" charset="0"/>
            </a:rPr>
            <a:t>ва</a:t>
          </a:r>
          <a:r>
            <a:rPr lang="hr-HR" sz="1600" b="1" kern="1200" dirty="0" smtClean="0">
              <a:cs typeface="Tahoma" pitchFamily="34" charset="0"/>
            </a:rPr>
            <a:t>тно</a:t>
          </a:r>
          <a:r>
            <a:rPr lang="sr-Cyrl-RS" sz="1600" kern="1200" dirty="0" smtClean="0">
              <a:cs typeface="Tahoma" pitchFamily="34" charset="0"/>
            </a:rPr>
            <a:t> извршена дискриминација</a:t>
          </a:r>
          <a:endParaRPr lang="en-US" sz="1600" kern="1200" dirty="0"/>
        </a:p>
      </dsp:txBody>
      <dsp:txXfrm rot="5400000">
        <a:off x="2348687" y="-1267628"/>
        <a:ext cx="1064256" cy="3610965"/>
      </dsp:txXfrm>
    </dsp:sp>
    <dsp:sp modelId="{A9590DE8-400B-4885-B253-0AD5EE4CBC76}">
      <dsp:nvSpPr>
        <dsp:cNvPr id="0" name=""/>
        <dsp:cNvSpPr/>
      </dsp:nvSpPr>
      <dsp:spPr>
        <a:xfrm rot="5400000">
          <a:off x="-230428" y="1612366"/>
          <a:ext cx="1536190" cy="1075333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000" kern="1200" dirty="0" smtClean="0"/>
            <a:t>2</a:t>
          </a:r>
          <a:endParaRPr lang="en-US" sz="3000" kern="1200" dirty="0"/>
        </a:p>
      </dsp:txBody>
      <dsp:txXfrm rot="5400000">
        <a:off x="-230428" y="1612366"/>
        <a:ext cx="1536190" cy="1075333"/>
      </dsp:txXfrm>
    </dsp:sp>
    <dsp:sp modelId="{B1576D30-347A-41AA-BAAC-83C963B9BB6E}">
      <dsp:nvSpPr>
        <dsp:cNvPr id="0" name=""/>
        <dsp:cNvSpPr/>
      </dsp:nvSpPr>
      <dsp:spPr>
        <a:xfrm rot="5400000">
          <a:off x="2381554" y="75717"/>
          <a:ext cx="998523" cy="3610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600" kern="1200" dirty="0" smtClean="0">
              <a:cs typeface="Tahoma" pitchFamily="34" charset="0"/>
            </a:rPr>
            <a:t>Терет доказивања прелази на туженог</a:t>
          </a:r>
          <a:endParaRPr lang="en-US" sz="1600" kern="1200" dirty="0"/>
        </a:p>
      </dsp:txBody>
      <dsp:txXfrm rot="5400000">
        <a:off x="2381554" y="75717"/>
        <a:ext cx="998523" cy="3610965"/>
      </dsp:txXfrm>
    </dsp:sp>
    <dsp:sp modelId="{42F7792D-8CB2-4F88-AAFE-7E241AFA7771}">
      <dsp:nvSpPr>
        <dsp:cNvPr id="0" name=""/>
        <dsp:cNvSpPr/>
      </dsp:nvSpPr>
      <dsp:spPr>
        <a:xfrm rot="5400000">
          <a:off x="-230428" y="2955712"/>
          <a:ext cx="1536190" cy="1075333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000" kern="1200" dirty="0" smtClean="0"/>
            <a:t>3</a:t>
          </a:r>
          <a:endParaRPr lang="en-US" sz="3000" kern="1200" dirty="0"/>
        </a:p>
      </dsp:txBody>
      <dsp:txXfrm rot="5400000">
        <a:off x="-230428" y="2955712"/>
        <a:ext cx="1536190" cy="1075333"/>
      </dsp:txXfrm>
    </dsp:sp>
    <dsp:sp modelId="{A8214165-D3D0-4786-947C-766E76B1CD02}">
      <dsp:nvSpPr>
        <dsp:cNvPr id="0" name=""/>
        <dsp:cNvSpPr/>
      </dsp:nvSpPr>
      <dsp:spPr>
        <a:xfrm rot="5400000">
          <a:off x="2381554" y="1419062"/>
          <a:ext cx="998523" cy="3610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800" kern="1200" dirty="0" smtClean="0">
              <a:cs typeface="Tahoma" pitchFamily="34" charset="0"/>
            </a:rPr>
            <a:t>Т</a:t>
          </a:r>
          <a:r>
            <a:rPr lang="hr-HR" sz="1600" kern="1200" dirty="0" smtClean="0">
              <a:cs typeface="Tahoma" pitchFamily="34" charset="0"/>
            </a:rPr>
            <a:t>ужени треба </a:t>
          </a:r>
          <a:r>
            <a:rPr lang="sr-Cyrl-CS" sz="1600" kern="1200" dirty="0" smtClean="0">
              <a:cs typeface="Tahoma" pitchFamily="34" charset="0"/>
            </a:rPr>
            <a:t>да </a:t>
          </a:r>
          <a:r>
            <a:rPr lang="hr-HR" sz="1600" kern="1200" dirty="0" smtClean="0">
              <a:cs typeface="Tahoma" pitchFamily="34" charset="0"/>
            </a:rPr>
            <a:t>дока</a:t>
          </a:r>
          <a:r>
            <a:rPr lang="sr-Cyrl-CS" sz="1600" kern="1200" dirty="0" smtClean="0">
              <a:cs typeface="Tahoma" pitchFamily="34" charset="0"/>
            </a:rPr>
            <a:t>же</a:t>
          </a:r>
          <a:r>
            <a:rPr lang="hr-HR" sz="1600" kern="1200" dirty="0" smtClean="0">
              <a:cs typeface="Tahoma" pitchFamily="34" charset="0"/>
            </a:rPr>
            <a:t> да </a:t>
          </a:r>
          <a:r>
            <a:rPr lang="sr-Cyrl-RS" sz="1600" kern="1200" dirty="0" smtClean="0">
              <a:cs typeface="Tahoma" pitchFamily="34" charset="0"/>
            </a:rPr>
            <a:t>дискриминација није извршена</a:t>
          </a:r>
          <a:endParaRPr lang="en-US" sz="1600" kern="1200" dirty="0"/>
        </a:p>
      </dsp:txBody>
      <dsp:txXfrm rot="5400000">
        <a:off x="2381554" y="1419062"/>
        <a:ext cx="998523" cy="361096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B7853F-CB3C-44EE-8E27-8738D35A5192}">
      <dsp:nvSpPr>
        <dsp:cNvPr id="0" name=""/>
        <dsp:cNvSpPr/>
      </dsp:nvSpPr>
      <dsp:spPr>
        <a:xfrm rot="5400000">
          <a:off x="362375" y="1641933"/>
          <a:ext cx="1090710" cy="181491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6FE9A-E71C-4DF7-90A6-C48095DCBD17}">
      <dsp:nvSpPr>
        <dsp:cNvPr id="0" name=""/>
        <dsp:cNvSpPr/>
      </dsp:nvSpPr>
      <dsp:spPr>
        <a:xfrm>
          <a:off x="180308" y="2184203"/>
          <a:ext cx="1638517" cy="143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b="0" kern="1200" dirty="0" smtClean="0"/>
            <a:t>Да ли постоји неједнак третман?</a:t>
          </a:r>
          <a:endParaRPr lang="en-US" sz="2000" b="0" kern="1200" dirty="0"/>
        </a:p>
      </dsp:txBody>
      <dsp:txXfrm>
        <a:off x="180308" y="2184203"/>
        <a:ext cx="1638517" cy="1436256"/>
      </dsp:txXfrm>
    </dsp:sp>
    <dsp:sp modelId="{4C760CF0-CC9E-49F7-9704-03BE70AC2C12}">
      <dsp:nvSpPr>
        <dsp:cNvPr id="0" name=""/>
        <dsp:cNvSpPr/>
      </dsp:nvSpPr>
      <dsp:spPr>
        <a:xfrm>
          <a:off x="1509671" y="1508317"/>
          <a:ext cx="309154" cy="30915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BEF94-C01A-4F62-B063-5DD6694AA49B}">
      <dsp:nvSpPr>
        <dsp:cNvPr id="0" name=""/>
        <dsp:cNvSpPr/>
      </dsp:nvSpPr>
      <dsp:spPr>
        <a:xfrm rot="5400000">
          <a:off x="2368240" y="1145580"/>
          <a:ext cx="1090710" cy="181491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215FF-A70F-4CA5-BE25-189854F102AF}">
      <dsp:nvSpPr>
        <dsp:cNvPr id="0" name=""/>
        <dsp:cNvSpPr/>
      </dsp:nvSpPr>
      <dsp:spPr>
        <a:xfrm>
          <a:off x="2186173" y="1687849"/>
          <a:ext cx="1638517" cy="143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Cyrl-RS" sz="2000" b="0" kern="1200" dirty="0" smtClean="0"/>
            <a:t>Да ли је заснован на личном својству?</a:t>
          </a:r>
          <a:endParaRPr lang="x-none" sz="2000" b="0" kern="1200" dirty="0"/>
        </a:p>
      </dsp:txBody>
      <dsp:txXfrm>
        <a:off x="2186173" y="1687849"/>
        <a:ext cx="1638517" cy="1436256"/>
      </dsp:txXfrm>
    </dsp:sp>
    <dsp:sp modelId="{FF55E809-4F98-419C-9E9E-97263A200ABA}">
      <dsp:nvSpPr>
        <dsp:cNvPr id="0" name=""/>
        <dsp:cNvSpPr/>
      </dsp:nvSpPr>
      <dsp:spPr>
        <a:xfrm>
          <a:off x="3515537" y="1011964"/>
          <a:ext cx="309154" cy="30915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FC766-39B4-4255-A706-D50F691868AF}">
      <dsp:nvSpPr>
        <dsp:cNvPr id="0" name=""/>
        <dsp:cNvSpPr/>
      </dsp:nvSpPr>
      <dsp:spPr>
        <a:xfrm rot="5400000">
          <a:off x="4374106" y="649227"/>
          <a:ext cx="1090710" cy="1814917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DC0A7-A3D8-4EE6-ADB7-A443F02F09EE}">
      <dsp:nvSpPr>
        <dsp:cNvPr id="0" name=""/>
        <dsp:cNvSpPr/>
      </dsp:nvSpPr>
      <dsp:spPr>
        <a:xfrm>
          <a:off x="4192039" y="1191496"/>
          <a:ext cx="1638517" cy="143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b="0" kern="1200" dirty="0" smtClean="0"/>
            <a:t>Да ли је неједнак третман објективно оправдан? </a:t>
          </a:r>
          <a:endParaRPr lang="en-US" sz="2000" b="0" kern="1200" dirty="0"/>
        </a:p>
      </dsp:txBody>
      <dsp:txXfrm>
        <a:off x="4192039" y="1191496"/>
        <a:ext cx="1638517" cy="1436256"/>
      </dsp:txXfrm>
    </dsp:sp>
    <dsp:sp modelId="{535667FF-7D37-4FF3-B15A-B3854DE6D969}">
      <dsp:nvSpPr>
        <dsp:cNvPr id="0" name=""/>
        <dsp:cNvSpPr/>
      </dsp:nvSpPr>
      <dsp:spPr>
        <a:xfrm>
          <a:off x="5521402" y="515610"/>
          <a:ext cx="309154" cy="30915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D99E7-2ECD-4632-8F37-0CFFE7D95F8D}">
      <dsp:nvSpPr>
        <dsp:cNvPr id="0" name=""/>
        <dsp:cNvSpPr/>
      </dsp:nvSpPr>
      <dsp:spPr>
        <a:xfrm rot="5400000">
          <a:off x="6379971" y="152873"/>
          <a:ext cx="1090710" cy="181491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5BF99-785D-47A4-9C8C-806772AAC015}">
      <dsp:nvSpPr>
        <dsp:cNvPr id="0" name=""/>
        <dsp:cNvSpPr/>
      </dsp:nvSpPr>
      <dsp:spPr>
        <a:xfrm>
          <a:off x="6197904" y="695142"/>
          <a:ext cx="1638517" cy="143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000" b="0" kern="1200" dirty="0" smtClean="0"/>
            <a:t>Да ли је постоји сразмерност између циља и средства које је употребљено за остваривање циља?</a:t>
          </a:r>
          <a:endParaRPr lang="en-US" sz="2000" b="0" kern="1200" dirty="0"/>
        </a:p>
      </dsp:txBody>
      <dsp:txXfrm>
        <a:off x="6197904" y="695142"/>
        <a:ext cx="1638517" cy="1436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17500-E548-445B-A389-BF106E583E0D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34565-121E-4880-8DE5-8422D8A8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34565-121E-4880-8DE5-8422D8A8D8F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34565-121E-4880-8DE5-8422D8A8D8F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https://pixabay.com/en/open-book-library-education-read-1428428/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44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https://pixabay.com/en/open-book-library-education-read-1428428/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44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9.wav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05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Спречавање и заштита од дискриминације у здравственом систему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5486400"/>
            <a:ext cx="6019800" cy="1066800"/>
          </a:xfrm>
        </p:spPr>
        <p:txBody>
          <a:bodyPr>
            <a:normAutofit fontScale="70000" lnSpcReduction="20000"/>
          </a:bodyPr>
          <a:lstStyle/>
          <a:p>
            <a:r>
              <a:rPr lang="sr-Cyrl-RS" dirty="0" smtClean="0">
                <a:solidFill>
                  <a:schemeClr val="tx1"/>
                </a:solidFill>
              </a:rPr>
              <a:t>Проф. др Невена Петрушић</a:t>
            </a:r>
          </a:p>
          <a:p>
            <a:r>
              <a:rPr lang="sr-Cyrl-RS" dirty="0" smtClean="0">
                <a:solidFill>
                  <a:schemeClr val="tx1"/>
                </a:solidFill>
              </a:rPr>
              <a:t>Проф. др Горан Обрадовић</a:t>
            </a:r>
          </a:p>
          <a:p>
            <a:r>
              <a:rPr lang="sr-Cyrl-RS" dirty="0" smtClean="0">
                <a:solidFill>
                  <a:schemeClr val="tx1"/>
                </a:solidFill>
              </a:rPr>
              <a:t>Доц. др Анђелија Тасић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2228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911.WAV">
            <a:hlinkClick r:id="" action="ppaction://media"/>
          </p:cNvPr>
          <p:cNvPicPr>
            <a:picLocks noRot="1" noChangeAspect="1"/>
          </p:cNvPicPr>
          <p:nvPr>
            <a:wavAudioFile r:embed="rId1" name="~PP2911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5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71950" cy="1325563"/>
          </a:xfrm>
        </p:spPr>
        <p:txBody>
          <a:bodyPr>
            <a:normAutofit fontScale="90000"/>
          </a:bodyPr>
          <a:lstStyle/>
          <a:p>
            <a:r>
              <a:rPr lang="sr-Cyrl-RS" b="1" smtClean="0">
                <a:latin typeface="+mn-lt"/>
              </a:rPr>
              <a:t>Заштита од дискриминације </a:t>
            </a:r>
            <a:endParaRPr lang="en-US" b="1">
              <a:latin typeface="+mn-lt"/>
            </a:endParaRPr>
          </a:p>
        </p:txBody>
      </p:sp>
      <p:pic>
        <p:nvPicPr>
          <p:cNvPr id="4" name="Content Placeholder 3" descr="15 (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28977" y="1584992"/>
            <a:ext cx="3072098" cy="410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2920" y="2124075"/>
            <a:ext cx="5145880" cy="3648075"/>
          </a:xfrm>
        </p:spPr>
        <p:txBody>
          <a:bodyPr/>
          <a:lstStyle/>
          <a:p>
            <a:r>
              <a:rPr lang="sr-Cyrl-RS" smtClean="0"/>
              <a:t>Кривичноправна заштита</a:t>
            </a:r>
          </a:p>
          <a:p>
            <a:r>
              <a:rPr lang="sr-Cyrl-RS" smtClean="0"/>
              <a:t>Прекршајноправна заштита</a:t>
            </a:r>
          </a:p>
          <a:p>
            <a:r>
              <a:rPr lang="sr-Cyrl-RS" smtClean="0"/>
              <a:t>Заштита пред Повереником за заштиту равноправности</a:t>
            </a:r>
          </a:p>
          <a:p>
            <a:r>
              <a:rPr lang="sr-Cyrl-RS" smtClean="0"/>
              <a:t>Грађанскоправна заштита </a:t>
            </a:r>
          </a:p>
          <a:p>
            <a:r>
              <a:rPr lang="sr-Cyrl-RS" smtClean="0"/>
              <a:t>Уставносудска заштита  </a:t>
            </a:r>
            <a:endParaRPr lang="en-US"/>
          </a:p>
        </p:txBody>
      </p:sp>
      <p:pic>
        <p:nvPicPr>
          <p:cNvPr id="8" name="~PP1811.WAV">
            <a:hlinkClick r:id="" action="ppaction://media"/>
          </p:cNvPr>
          <p:cNvPicPr>
            <a:picLocks noRot="1" noChangeAspect="1"/>
          </p:cNvPicPr>
          <p:nvPr>
            <a:wavAudioFile r:embed="rId1" name="~PP1811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327026"/>
            <a:ext cx="8186737" cy="1501774"/>
          </a:xfrm>
        </p:spPr>
        <p:txBody>
          <a:bodyPr>
            <a:normAutofit fontScale="90000"/>
          </a:bodyPr>
          <a:lstStyle/>
          <a:p>
            <a:r>
              <a:rPr lang="sr-Cyrl-RS" b="1" smtClean="0">
                <a:latin typeface="+mn-lt"/>
              </a:rPr>
              <a:t>Кривичноправна и прекршајноправна заштита од </a:t>
            </a:r>
            <a:r>
              <a:rPr lang="sr-Cyrl-RS" sz="4000" b="1" smtClean="0">
                <a:latin typeface="+mn-lt"/>
              </a:rPr>
              <a:t>дискриминације</a:t>
            </a:r>
            <a:r>
              <a:rPr lang="sr-Cyrl-RS" b="1" smtClean="0">
                <a:latin typeface="+mn-lt"/>
              </a:rPr>
              <a:t> </a:t>
            </a:r>
            <a:endParaRPr lang="en-US" b="1" smtClean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6629400" cy="4267200"/>
          </a:xfrm>
        </p:spPr>
        <p:txBody>
          <a:bodyPr>
            <a:normAutofit fontScale="55000" lnSpcReduction="20000"/>
          </a:bodyPr>
          <a:lstStyle/>
          <a:p>
            <a:r>
              <a:rPr lang="sr-Cyrl-RS" sz="3600" b="1" smtClean="0"/>
              <a:t>Кривичним закоником поједини акти дискриминације инкриминисани као кривична дела</a:t>
            </a:r>
          </a:p>
          <a:p>
            <a:pPr lvl="1"/>
            <a:r>
              <a:rPr lang="sr-Cyrl-RS" sz="3300" smtClean="0"/>
              <a:t>Повреда равноправности; Расна и друг</a:t>
            </a:r>
            <a:r>
              <a:rPr lang="sr-Latn-RS" sz="3300" smtClean="0"/>
              <a:t>a</a:t>
            </a:r>
            <a:r>
              <a:rPr lang="sr-Cyrl-RS" sz="3300" smtClean="0"/>
              <a:t> дискриминација; </a:t>
            </a:r>
            <a:endParaRPr lang="sr-Latn-RS" sz="3300" smtClean="0"/>
          </a:p>
          <a:p>
            <a:pPr lvl="1"/>
            <a:r>
              <a:rPr lang="sr-Cyrl-RS" sz="3300" smtClean="0"/>
              <a:t>Изазивање националне, расне и верске мржње и нетрпељивости ...</a:t>
            </a:r>
          </a:p>
          <a:p>
            <a:r>
              <a:rPr lang="sr-Cyrl-RS" b="1" smtClean="0"/>
              <a:t>Антидискриминационим законима поједини акти дискриминације прописани као прекршаји </a:t>
            </a:r>
          </a:p>
          <a:p>
            <a:pPr lvl="1"/>
            <a:r>
              <a:rPr lang="sr-Cyrl-RS" sz="3300" smtClean="0"/>
              <a:t>Нпр. п</a:t>
            </a:r>
            <a:r>
              <a:rPr lang="en-US" sz="3300" smtClean="0"/>
              <a:t>остав</a:t>
            </a:r>
            <a:r>
              <a:rPr lang="sr-Cyrl-RS" sz="3300" smtClean="0"/>
              <a:t>љање</a:t>
            </a:r>
            <a:r>
              <a:rPr lang="en-US" sz="3300" smtClean="0"/>
              <a:t> посебн</a:t>
            </a:r>
            <a:r>
              <a:rPr lang="sr-Cyrl-RS" sz="3300" smtClean="0"/>
              <a:t>их</a:t>
            </a:r>
            <a:r>
              <a:rPr lang="en-US" sz="3300" smtClean="0"/>
              <a:t> услов</a:t>
            </a:r>
            <a:r>
              <a:rPr lang="sr-Cyrl-RS" sz="3300" smtClean="0"/>
              <a:t>а</a:t>
            </a:r>
            <a:r>
              <a:rPr lang="en-US" sz="3300" smtClean="0"/>
              <a:t> за пружање здравствених услуга који нису оправдани медицинским разлозима</a:t>
            </a:r>
            <a:endParaRPr lang="sr-Cyrl-RS" sz="3300" smtClean="0"/>
          </a:p>
          <a:p>
            <a:pPr lvl="1"/>
            <a:r>
              <a:rPr lang="en-US" sz="3300" smtClean="0"/>
              <a:t>Новчан</a:t>
            </a:r>
            <a:r>
              <a:rPr lang="sr-Cyrl-RS" sz="3300" smtClean="0"/>
              <a:t>е</a:t>
            </a:r>
            <a:r>
              <a:rPr lang="en-US" sz="3300" smtClean="0"/>
              <a:t> казн</a:t>
            </a:r>
            <a:r>
              <a:rPr lang="sr-Cyrl-RS" sz="3300" smtClean="0"/>
              <a:t>е</a:t>
            </a:r>
            <a:r>
              <a:rPr lang="en-US" sz="3300" smtClean="0"/>
              <a:t> </a:t>
            </a:r>
            <a:endParaRPr lang="sr-Cyrl-RS" sz="3300" smtClean="0"/>
          </a:p>
          <a:p>
            <a:pPr lvl="2"/>
            <a:r>
              <a:rPr lang="en-US" sz="2900" smtClean="0"/>
              <a:t>50.000</a:t>
            </a:r>
            <a:r>
              <a:rPr lang="sr-Cyrl-RS" sz="2900" smtClean="0"/>
              <a:t>-</a:t>
            </a:r>
            <a:r>
              <a:rPr lang="en-US" sz="2900" smtClean="0"/>
              <a:t> 500.000</a:t>
            </a:r>
            <a:r>
              <a:rPr lang="sr-Cyrl-RS" sz="2900" smtClean="0"/>
              <a:t> дин. за здравствену установу</a:t>
            </a:r>
            <a:endParaRPr lang="en-US" sz="2900" smtClean="0"/>
          </a:p>
          <a:p>
            <a:pPr lvl="2"/>
            <a:r>
              <a:rPr lang="en-US" sz="2900" smtClean="0"/>
              <a:t>20.000 </a:t>
            </a:r>
            <a:r>
              <a:rPr lang="sr-Cyrl-RS" sz="2900" smtClean="0"/>
              <a:t>-</a:t>
            </a:r>
            <a:r>
              <a:rPr lang="en-US" sz="2900" smtClean="0"/>
              <a:t>100.000</a:t>
            </a:r>
            <a:r>
              <a:rPr lang="sr-Cyrl-RS" sz="2900" smtClean="0"/>
              <a:t> </a:t>
            </a:r>
            <a:r>
              <a:rPr lang="en-US" sz="2900" smtClean="0"/>
              <a:t>дин</a:t>
            </a:r>
            <a:r>
              <a:rPr lang="sr-Cyrl-RS" sz="2900" smtClean="0"/>
              <a:t>. за </a:t>
            </a:r>
            <a:r>
              <a:rPr lang="en-US" sz="2900" smtClean="0"/>
              <a:t>одговорно лице у правном лицу</a:t>
            </a:r>
            <a:r>
              <a:rPr lang="sr-Cyrl-RS" sz="2900" smtClean="0"/>
              <a:t> </a:t>
            </a:r>
            <a:r>
              <a:rPr lang="en-US" sz="2900" smtClean="0"/>
              <a:t>и здравствен</a:t>
            </a:r>
            <a:r>
              <a:rPr lang="sr-Cyrl-RS" sz="2900" smtClean="0"/>
              <a:t>ог радника</a:t>
            </a:r>
            <a:endParaRPr lang="sr-Cyrl-RS" sz="2900" b="1" smtClean="0"/>
          </a:p>
        </p:txBody>
      </p:sp>
      <p:pic>
        <p:nvPicPr>
          <p:cNvPr id="48130" name="Picture 2" descr="Biden Said He&amp;#39;d Cut Incarceration in Half. So Far, the Federal Prison  Population Is Growing. – Mother J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209800"/>
            <a:ext cx="2339409" cy="1752600"/>
          </a:xfrm>
          <a:prstGeom prst="rect">
            <a:avLst/>
          </a:prstGeom>
          <a:noFill/>
        </p:spPr>
      </p:pic>
      <p:pic>
        <p:nvPicPr>
          <p:cNvPr id="48136" name="Picture 8" descr="10 NAČINA DA NOVAC ZADRŽITE U KUĆI! Evo kako NARODNA VEROVANJA mogu uticati  na finansije 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495800"/>
            <a:ext cx="2362200" cy="1838325"/>
          </a:xfrm>
          <a:prstGeom prst="rect">
            <a:avLst/>
          </a:prstGeom>
          <a:noFill/>
        </p:spPr>
      </p:pic>
      <p:pic>
        <p:nvPicPr>
          <p:cNvPr id="8" name="~PP409.WAV">
            <a:hlinkClick r:id="" action="ppaction://media"/>
          </p:cNvPr>
          <p:cNvPicPr>
            <a:picLocks noRot="1" noChangeAspect="1"/>
          </p:cNvPicPr>
          <p:nvPr>
            <a:wavAudioFile r:embed="rId1" name="~PP409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1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79248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sr-Cyrl-CS" sz="4000" b="1" smtClean="0">
                <a:latin typeface="+mn-lt"/>
              </a:rPr>
              <a:t>Заштита пред Повереником</a:t>
            </a:r>
            <a:endParaRPr lang="en-US" sz="4000" b="1" smtClean="0">
              <a:latin typeface="+mn-lt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610600" cy="48006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Blip>
                <a:blip r:embed="rId3"/>
              </a:buBlip>
              <a:defRPr/>
            </a:pPr>
            <a:r>
              <a:rPr lang="sr-Cyrl-CS" sz="2600" b="1" smtClean="0"/>
              <a:t> </a:t>
            </a:r>
            <a:r>
              <a:rPr lang="sr-Cyrl-CS" b="1" smtClean="0"/>
              <a:t>Како </a:t>
            </a:r>
            <a:r>
              <a:rPr lang="sr-Cyrl-CS" b="1"/>
              <a:t>се </a:t>
            </a:r>
            <a:r>
              <a:rPr lang="sr-Cyrl-CS" b="1" smtClean="0"/>
              <a:t>заштита тражи?</a:t>
            </a:r>
            <a:endParaRPr lang="sr-Cyrl-CS" b="1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r-Cyrl-CS" sz="2300"/>
              <a:t>Подношењем </a:t>
            </a:r>
            <a:r>
              <a:rPr lang="sr-Cyrl-CS" sz="2300" smtClean="0"/>
              <a:t>притужбе</a:t>
            </a:r>
            <a:endParaRPr lang="en-US" sz="230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r-Cyrl-CS" sz="2300" smtClean="0"/>
              <a:t>Притужба мора бити потписана; </a:t>
            </a:r>
            <a:r>
              <a:rPr lang="en-US" sz="2300" smtClean="0"/>
              <a:t>не поступа </a:t>
            </a:r>
            <a:r>
              <a:rPr lang="sr-Cyrl-CS" sz="2300" smtClean="0"/>
              <a:t>се </a:t>
            </a:r>
            <a:r>
              <a:rPr lang="en-US" sz="2300" smtClean="0"/>
              <a:t>по анонимним притужбама</a:t>
            </a:r>
            <a:endParaRPr lang="sr-Cyrl-CS" sz="2300" smtClean="0"/>
          </a:p>
          <a:p>
            <a:pPr>
              <a:buBlip>
                <a:blip r:embed="rId3"/>
              </a:buBlip>
              <a:defRPr/>
            </a:pPr>
            <a:r>
              <a:rPr lang="sr-Cyrl-CS" sz="3000" b="1" smtClean="0"/>
              <a:t> </a:t>
            </a:r>
            <a:r>
              <a:rPr lang="sr-Cyrl-CS" b="1" smtClean="0"/>
              <a:t>Ко </a:t>
            </a:r>
            <a:r>
              <a:rPr lang="sr-Cyrl-CS" b="1"/>
              <a:t>може да поднесе притужбу?</a:t>
            </a:r>
            <a:endParaRPr lang="sr-Cyrl-CS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r-Cyrl-CS" sz="2300" smtClean="0"/>
              <a:t>Дискриминисано лице  (физичко и правно)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r-Cyrl-CS" sz="2300" smtClean="0"/>
              <a:t>Организација која се бави заштитом људских права или друго лице </a:t>
            </a:r>
            <a:endParaRPr lang="en-US" sz="2300" smtClean="0"/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CS" sz="1900" u="sng"/>
              <a:t>у име и уз сагласност </a:t>
            </a:r>
            <a:r>
              <a:rPr lang="sr-Cyrl-CS" sz="1900"/>
              <a:t>дискриминисаног </a:t>
            </a:r>
            <a:r>
              <a:rPr lang="sr-Cyrl-CS" sz="1900" smtClean="0"/>
              <a:t>лица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Blip>
                <a:blip r:embed="rId3"/>
              </a:buBlip>
              <a:defRPr/>
            </a:pPr>
            <a:r>
              <a:rPr lang="sr-Cyrl-CS" sz="2600" b="1" smtClean="0"/>
              <a:t> Против кога се притужба може поднети? </a:t>
            </a:r>
            <a:r>
              <a:rPr lang="sr-Cyrl-CS" sz="2300" smtClean="0"/>
              <a:t>Против свакога</a:t>
            </a:r>
            <a:r>
              <a:rPr lang="sr-Cyrl-CS" sz="2300" b="1" smtClean="0"/>
              <a:t>	</a:t>
            </a:r>
          </a:p>
          <a:p>
            <a:pPr>
              <a:lnSpc>
                <a:spcPct val="80000"/>
              </a:lnSpc>
              <a:buBlip>
                <a:blip r:embed="rId4"/>
              </a:buBlip>
            </a:pPr>
            <a:r>
              <a:rPr lang="sr-Cyrl-CS" b="1" smtClean="0"/>
              <a:t> Из којих разлога Повереник не поступа по притужби?</a:t>
            </a:r>
          </a:p>
          <a:p>
            <a:pPr lvl="1">
              <a:lnSpc>
                <a:spcPct val="80000"/>
              </a:lnSpc>
            </a:pPr>
            <a:r>
              <a:rPr lang="sr-Cyrl-CS" sz="2000" smtClean="0"/>
              <a:t>Покренут судски поступак</a:t>
            </a:r>
          </a:p>
          <a:p>
            <a:pPr lvl="1">
              <a:lnSpc>
                <a:spcPct val="80000"/>
              </a:lnSpc>
            </a:pPr>
            <a:r>
              <a:rPr lang="sr-Cyrl-CS" sz="2000" smtClean="0"/>
              <a:t>Очигледно је да нема повреде права</a:t>
            </a:r>
          </a:p>
          <a:p>
            <a:pPr lvl="1">
              <a:lnSpc>
                <a:spcPct val="80000"/>
              </a:lnSpc>
            </a:pPr>
            <a:r>
              <a:rPr lang="sr-Cyrl-CS" sz="2000" smtClean="0"/>
              <a:t>У истој ствари поступано, а нема нових доказа </a:t>
            </a:r>
          </a:p>
          <a:p>
            <a:pPr lvl="1">
              <a:lnSpc>
                <a:spcPct val="80000"/>
              </a:lnSpc>
            </a:pPr>
            <a:r>
              <a:rPr lang="sr-Cyrl-CS" sz="2000" smtClean="0"/>
              <a:t>Због протека времена немогуће постићи сврху поступања</a:t>
            </a:r>
          </a:p>
          <a:p>
            <a:pPr>
              <a:lnSpc>
                <a:spcPct val="80000"/>
              </a:lnSpc>
              <a:buBlip>
                <a:blip r:embed="rId4"/>
              </a:buBlip>
            </a:pPr>
            <a:r>
              <a:rPr lang="sr-Cyrl-CS" b="1" smtClean="0"/>
              <a:t> Из којих разлога Повереник обуставља поступак? </a:t>
            </a:r>
          </a:p>
          <a:p>
            <a:pPr lvl="1">
              <a:lnSpc>
                <a:spcPct val="80000"/>
              </a:lnSpc>
            </a:pPr>
            <a:r>
              <a:rPr lang="sr-Cyrl-CS" sz="2000" smtClean="0"/>
              <a:t>Притужба је повучана</a:t>
            </a:r>
          </a:p>
          <a:p>
            <a:pPr lvl="1">
              <a:lnSpc>
                <a:spcPct val="120000"/>
              </a:lnSpc>
            </a:pPr>
            <a:r>
              <a:rPr lang="sr-Cyrl-CS" sz="2000" smtClean="0"/>
              <a:t>Лице против кога је притужба поднета отклонило је последице акта поводом кога је притужба поднета, а подносилац притужбе је сагласан да су последице отклоњене</a:t>
            </a:r>
            <a:endParaRPr lang="sr-Cyrl-CS" sz="230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"/>
            <a:ext cx="1211402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631.WAV">
            <a:hlinkClick r:id="" action="ppaction://media"/>
          </p:cNvPr>
          <p:cNvPicPr>
            <a:picLocks noRot="1" noChangeAspect="1"/>
          </p:cNvPicPr>
          <p:nvPr>
            <a:wavAudioFile r:embed="rId1" name="~PP3631.WAV"/>
          </p:nvPr>
        </p:nvPicPr>
        <p:blipFill>
          <a:blip r:embed="rId6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4582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Blip>
                <a:blip r:embed="rId3"/>
              </a:buBlip>
            </a:pPr>
            <a:r>
              <a:rPr lang="sr-Cyrl-CS" b="1" smtClean="0"/>
              <a:t> Мишљење</a:t>
            </a:r>
            <a:r>
              <a:rPr lang="sr-Cyrl-CS" smtClean="0"/>
              <a:t> – рок 90 дана </a:t>
            </a:r>
          </a:p>
          <a:p>
            <a:pPr lvl="1" eaLnBrk="1" hangingPunct="1">
              <a:lnSpc>
                <a:spcPct val="90000"/>
              </a:lnSpc>
            </a:pPr>
            <a:r>
              <a:rPr lang="sr-Cyrl-CS" b="1" smtClean="0"/>
              <a:t>Дошло</a:t>
            </a:r>
            <a:r>
              <a:rPr lang="sr-Cyrl-CS" smtClean="0"/>
              <a:t> до повреде права на равноправност </a:t>
            </a:r>
          </a:p>
          <a:p>
            <a:pPr lvl="1" eaLnBrk="1" hangingPunct="1">
              <a:lnSpc>
                <a:spcPct val="90000"/>
              </a:lnSpc>
            </a:pPr>
            <a:r>
              <a:rPr lang="sr-Cyrl-CS" b="1" smtClean="0"/>
              <a:t>Није дошло </a:t>
            </a:r>
            <a:r>
              <a:rPr lang="sr-Cyrl-CS" smtClean="0"/>
              <a:t>до повреде права на равноправност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3"/>
              </a:buBlip>
            </a:pPr>
            <a:r>
              <a:rPr lang="sr-Cyrl-CS" b="1" smtClean="0"/>
              <a:t> Препорука</a:t>
            </a:r>
            <a:r>
              <a:rPr lang="sr-Cyrl-CS" smtClean="0"/>
              <a:t> </a:t>
            </a:r>
            <a:r>
              <a:rPr lang="sr-Cyrl-CS" sz="2400" smtClean="0"/>
              <a:t>– о начину отклањања повреде права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3"/>
              </a:buBlip>
            </a:pPr>
            <a:r>
              <a:rPr lang="sr-Cyrl-CS" b="1" smtClean="0"/>
              <a:t> Дужност поступања по препоруци</a:t>
            </a:r>
            <a:r>
              <a:rPr lang="sr-Cyrl-CS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sr-Cyrl-CS" smtClean="0"/>
              <a:t>Отклањање повреде права – рок 30 дана </a:t>
            </a:r>
          </a:p>
          <a:p>
            <a:pPr lvl="1" eaLnBrk="1" hangingPunct="1">
              <a:lnSpc>
                <a:spcPct val="90000"/>
              </a:lnSpc>
            </a:pPr>
            <a:r>
              <a:rPr lang="sr-Cyrl-CS" smtClean="0"/>
              <a:t>Достављање о</a:t>
            </a:r>
            <a:r>
              <a:rPr lang="it-IT" smtClean="0"/>
              <a:t>баве</a:t>
            </a:r>
            <a:r>
              <a:rPr lang="sr-Cyrl-CS" smtClean="0"/>
              <a:t>штења </a:t>
            </a:r>
            <a:r>
              <a:rPr lang="it-IT" smtClean="0"/>
              <a:t>Повереник</a:t>
            </a:r>
            <a:r>
              <a:rPr lang="sr-Cyrl-CS" smtClean="0"/>
              <a:t>у</a:t>
            </a:r>
            <a:r>
              <a:rPr lang="it-IT" smtClean="0"/>
              <a:t> </a:t>
            </a:r>
            <a:endParaRPr lang="sr-Cyrl-RS" smtClean="0"/>
          </a:p>
          <a:p>
            <a:pPr>
              <a:buBlip>
                <a:blip r:embed="rId3"/>
              </a:buBlip>
            </a:pPr>
            <a:r>
              <a:rPr lang="sr-Cyrl-CS" b="1" smtClean="0"/>
              <a:t>Шта ако се не поступи по препоруци?</a:t>
            </a:r>
          </a:p>
          <a:p>
            <a:pPr lvl="1">
              <a:buBlip>
                <a:blip r:embed="rId3"/>
              </a:buBlip>
            </a:pPr>
            <a:r>
              <a:rPr lang="sr-Cyrl-CS" b="1" smtClean="0"/>
              <a:t>Опомена </a:t>
            </a:r>
            <a:r>
              <a:rPr lang="sr-Cyrl-CS" smtClean="0"/>
              <a:t>–</a:t>
            </a:r>
            <a:r>
              <a:rPr lang="sr-Cyrl-CS" b="1" smtClean="0"/>
              <a:t> </a:t>
            </a:r>
            <a:r>
              <a:rPr lang="sr-Cyrl-CS" smtClean="0"/>
              <a:t>нови рок 30 дана</a:t>
            </a:r>
          </a:p>
          <a:p>
            <a:pPr lvl="1">
              <a:buBlip>
                <a:blip r:embed="rId3"/>
              </a:buBlip>
            </a:pPr>
            <a:r>
              <a:rPr lang="sr-Cyrl-CS" b="1" smtClean="0"/>
              <a:t> Извештавање </a:t>
            </a:r>
            <a:r>
              <a:rPr lang="it-IT" b="1" smtClean="0"/>
              <a:t>јавност</a:t>
            </a:r>
            <a:r>
              <a:rPr lang="sr-Cyrl-CS" b="1" smtClean="0"/>
              <a:t>и</a:t>
            </a:r>
            <a:r>
              <a:rPr lang="sr-Cyrl-CS" smtClean="0"/>
              <a:t> – ако се не поступи по опомени</a:t>
            </a:r>
            <a:endParaRPr lang="it-IT" smtClean="0"/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21507" name="Rectangle 4"/>
          <p:cNvSpPr>
            <a:spLocks noRot="1" noChangeArrowheads="1"/>
          </p:cNvSpPr>
          <p:nvPr/>
        </p:nvSpPr>
        <p:spPr bwMode="auto">
          <a:xfrm>
            <a:off x="228600" y="381001"/>
            <a:ext cx="6705600" cy="82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sr-Cyrl-CS" sz="4000" b="1"/>
              <a:t>Поступак пред Повереником</a:t>
            </a:r>
            <a:endParaRPr lang="en-US" sz="4000" b="1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52400"/>
            <a:ext cx="1323975" cy="15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745.WAV">
            <a:hlinkClick r:id="" action="ppaction://media"/>
          </p:cNvPr>
          <p:cNvPicPr>
            <a:picLocks noRot="1" noChangeAspect="1"/>
          </p:cNvPicPr>
          <p:nvPr>
            <a:wavAudioFile r:embed="rId1" name="~PP1745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5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25E681-9DF4-45C4-9BA6-3745CE49052E}"/>
              </a:ext>
            </a:extLst>
          </p:cNvPr>
          <p:cNvSpPr/>
          <p:nvPr/>
        </p:nvSpPr>
        <p:spPr>
          <a:xfrm>
            <a:off x="4481777" y="0"/>
            <a:ext cx="5047986" cy="6865034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67CA7E0-FC2F-426B-89DC-458AD3B6F87F}"/>
              </a:ext>
            </a:extLst>
          </p:cNvPr>
          <p:cNvSpPr/>
          <p:nvPr/>
        </p:nvSpPr>
        <p:spPr>
          <a:xfrm>
            <a:off x="3733800" y="457200"/>
            <a:ext cx="815614" cy="8668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DB80884-6B51-44BD-8FC2-16679B8EAB14}"/>
              </a:ext>
            </a:extLst>
          </p:cNvPr>
          <p:cNvSpPr/>
          <p:nvPr/>
        </p:nvSpPr>
        <p:spPr>
          <a:xfrm>
            <a:off x="3810000" y="1600200"/>
            <a:ext cx="838200" cy="8668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E4C3F9B-F7D3-41E0-A90F-B184C032C4CF}"/>
              </a:ext>
            </a:extLst>
          </p:cNvPr>
          <p:cNvSpPr/>
          <p:nvPr/>
        </p:nvSpPr>
        <p:spPr>
          <a:xfrm>
            <a:off x="3733800" y="3048000"/>
            <a:ext cx="844189" cy="8668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F94E0E9B-1611-466B-A795-D5B9F4AC271C}"/>
              </a:ext>
            </a:extLst>
          </p:cNvPr>
          <p:cNvSpPr/>
          <p:nvPr/>
        </p:nvSpPr>
        <p:spPr>
          <a:xfrm>
            <a:off x="3810000" y="4343400"/>
            <a:ext cx="835968" cy="8668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923076C-4C44-404D-947F-FDD5087AC5E3}"/>
              </a:ext>
            </a:extLst>
          </p:cNvPr>
          <p:cNvSpPr/>
          <p:nvPr/>
        </p:nvSpPr>
        <p:spPr>
          <a:xfrm>
            <a:off x="3962400" y="5486400"/>
            <a:ext cx="802550" cy="8668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9EE3C-EF80-4724-9799-42E08C64A303}"/>
              </a:ext>
            </a:extLst>
          </p:cNvPr>
          <p:cNvSpPr/>
          <p:nvPr/>
        </p:nvSpPr>
        <p:spPr>
          <a:xfrm>
            <a:off x="4770083" y="598746"/>
            <a:ext cx="4195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sr-Cyrl-RS" sz="2000" b="1" smtClean="0">
                <a:solidFill>
                  <a:srgbClr val="FFFFFF"/>
                </a:solidFill>
                <a:ea typeface="Calibri Light" charset="0"/>
                <a:cs typeface="Calibri Light" charset="0"/>
              </a:rPr>
              <a:t>У</a:t>
            </a:r>
            <a:r>
              <a:rPr lang="sr-Cyrl-CS" sz="2000" b="1" smtClean="0">
                <a:solidFill>
                  <a:srgbClr val="FFFFFF"/>
                </a:solidFill>
                <a:ea typeface="Calibri Light" charset="0"/>
                <a:cs typeface="Calibri Light" charset="0"/>
              </a:rPr>
              <a:t>тврђење да је тужени дискриминаторски поступао</a:t>
            </a:r>
            <a:endParaRPr kumimoji="0" lang="x-none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 Light" charset="0"/>
              <a:cs typeface="Calibri Ligh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F84FD10-3A13-4D1E-974C-9C8E1E996708}"/>
              </a:ext>
            </a:extLst>
          </p:cNvPr>
          <p:cNvSpPr/>
          <p:nvPr/>
        </p:nvSpPr>
        <p:spPr>
          <a:xfrm>
            <a:off x="4724400" y="1524000"/>
            <a:ext cx="41662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sr-Cyrl-CS" sz="2000" b="1" dirty="0" smtClean="0">
                <a:solidFill>
                  <a:srgbClr val="FFFFFF"/>
                </a:solidFill>
                <a:ea typeface="Calibri Light" charset="0"/>
                <a:cs typeface="Calibri Light" charset="0"/>
              </a:rPr>
              <a:t>Забрана извршења радње од које прети дискриминација, забрана даљег вршења, односно понављања радње дискриминације </a:t>
            </a:r>
            <a:endParaRPr lang="en-US" sz="2000" b="1" dirty="0" smtClean="0">
              <a:solidFill>
                <a:srgbClr val="FFFFFF"/>
              </a:solidFill>
              <a:ea typeface="Calibri Light" charset="0"/>
              <a:cs typeface="Calibri Ligh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C3275FC-A0E2-4462-B62E-526CF975CD32}"/>
              </a:ext>
            </a:extLst>
          </p:cNvPr>
          <p:cNvSpPr/>
          <p:nvPr/>
        </p:nvSpPr>
        <p:spPr>
          <a:xfrm>
            <a:off x="4842030" y="3159093"/>
            <a:ext cx="3348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385D78C-C0BA-4D3C-BC91-F2D9E3A47C7D}"/>
              </a:ext>
            </a:extLst>
          </p:cNvPr>
          <p:cNvSpPr/>
          <p:nvPr/>
        </p:nvSpPr>
        <p:spPr>
          <a:xfrm>
            <a:off x="4763448" y="5363171"/>
            <a:ext cx="41376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sr-Cyrl-CS" sz="2000" b="1" smtClean="0">
                <a:solidFill>
                  <a:schemeClr val="bg1"/>
                </a:solidFill>
              </a:rPr>
              <a:t>Објављивање пресуде којом је утврђена дискриминација у медијима, о трошку туженог (публикацијски захтев</a:t>
            </a:r>
            <a:r>
              <a:rPr lang="sr-Cyrl-CS" sz="2000" smtClean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1FE223A-20B8-480F-8366-49FC612517D0}"/>
              </a:ext>
            </a:extLst>
          </p:cNvPr>
          <p:cNvSpPr/>
          <p:nvPr/>
        </p:nvSpPr>
        <p:spPr>
          <a:xfrm>
            <a:off x="4732719" y="4514048"/>
            <a:ext cx="4068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 Light" charset="0"/>
                <a:cs typeface="Calibri Light" charset="0"/>
              </a:rPr>
              <a:t>Накнада</a:t>
            </a:r>
            <a:r>
              <a:rPr kumimoji="0" lang="sr-Cyrl-R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 Light" charset="0"/>
                <a:cs typeface="Calibri Light" charset="0"/>
              </a:rPr>
              <a:t> материјалне и нематеријалне штете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 Light" charset="0"/>
              <a:cs typeface="Calibri Ligh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3913CD-8248-45CF-9A06-0A45174010BA}"/>
              </a:ext>
            </a:extLst>
          </p:cNvPr>
          <p:cNvSpPr txBox="1"/>
          <p:nvPr/>
        </p:nvSpPr>
        <p:spPr>
          <a:xfrm>
            <a:off x="4724400" y="3124200"/>
            <a:ext cx="4220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-CS" sz="2000" b="1" dirty="0" smtClean="0">
                <a:solidFill>
                  <a:schemeClr val="bg1"/>
                </a:solidFill>
              </a:rPr>
              <a:t>Уклањање дискриминације  - налог за предузимање једне или више радњи којима  се уклања стање дискриминације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494341-E8D1-43DD-BAB2-E80CF0CB2564}"/>
              </a:ext>
            </a:extLst>
          </p:cNvPr>
          <p:cNvSpPr txBox="1"/>
          <p:nvPr/>
        </p:nvSpPr>
        <p:spPr>
          <a:xfrm>
            <a:off x="449085" y="761764"/>
            <a:ext cx="3187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800" b="1" smtClean="0">
                <a:solidFill>
                  <a:srgbClr val="000000"/>
                </a:solidFill>
                <a:ea typeface="Montserrat" charset="0"/>
                <a:cs typeface="Montserrat" charset="0"/>
              </a:rPr>
              <a:t>Шта је и шта обухвата судска грађанскоправна заштита од дискриминације?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ontserrat" charset="0"/>
              <a:cs typeface="Montserrat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0C9DB4E-5735-4C1E-AA4E-D38B2B74C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752" y="3694824"/>
            <a:ext cx="1101731" cy="2438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6804F36-B218-4775-964F-1BCD83EFD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6050" y="4116892"/>
            <a:ext cx="1097713" cy="19498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9C21F28-3837-4115-BA49-ACD3186B7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015" y="3479042"/>
            <a:ext cx="846998" cy="2484798"/>
          </a:xfrm>
          <a:prstGeom prst="rect">
            <a:avLst/>
          </a:prstGeom>
        </p:spPr>
      </p:pic>
      <p:pic>
        <p:nvPicPr>
          <p:cNvPr id="28" name="~PP1986.WAV">
            <a:hlinkClick r:id="" action="ppaction://media"/>
          </p:cNvPr>
          <p:cNvPicPr>
            <a:picLocks noRot="1" noChangeAspect="1"/>
          </p:cNvPicPr>
          <p:nvPr>
            <a:wavAudioFile r:embed="rId1" name="~PP1986.WAV"/>
          </p:nvPr>
        </p:nvPicPr>
        <p:blipFill>
          <a:blip r:embed="rId7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945547"/>
      </p:ext>
    </p:extLst>
  </p:cSld>
  <p:clrMapOvr>
    <a:masterClrMapping/>
  </p:clrMapOvr>
  <p:transition advTm="73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82" y="466726"/>
            <a:ext cx="5664994" cy="49625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sr-Cyrl-CS" sz="2400" b="1" smtClean="0">
                <a:cs typeface="Tahoma" pitchFamily="34" charset="0"/>
              </a:rPr>
              <a:t>Како се остварује грађанскоправна заштита?</a:t>
            </a:r>
          </a:p>
          <a:p>
            <a:pPr lvl="1">
              <a:lnSpc>
                <a:spcPct val="100000"/>
              </a:lnSpc>
              <a:buFont typeface="Calibri" pitchFamily="34" charset="0"/>
              <a:buChar char="―"/>
              <a:defRPr/>
            </a:pPr>
            <a:r>
              <a:rPr lang="sr-Cyrl-CS" sz="2200" smtClean="0">
                <a:cs typeface="Tahoma" pitchFamily="34" charset="0"/>
              </a:rPr>
              <a:t> Подизањем тужбе код надлежног суда</a:t>
            </a:r>
          </a:p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sr-Cyrl-CS" sz="2200" b="1" smtClean="0">
                <a:cs typeface="Tahoma" pitchFamily="34" charset="0"/>
              </a:rPr>
              <a:t> </a:t>
            </a:r>
            <a:r>
              <a:rPr lang="sr-Cyrl-CS" sz="2400" b="1" smtClean="0">
                <a:cs typeface="Tahoma" pitchFamily="34" charset="0"/>
              </a:rPr>
              <a:t>Ко је овлашћен да подигне тужбу?  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Онај ко тврди да је дискриминисан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Организација која се бави заштитом људских права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Добровољни испитивач дискриминације (тзв. тестер)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Повереник за заштиту равноправности</a:t>
            </a:r>
          </a:p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sr-Cyrl-CS" sz="2200" smtClean="0">
                <a:cs typeface="Tahoma" pitchFamily="34" charset="0"/>
              </a:rPr>
              <a:t> </a:t>
            </a:r>
            <a:r>
              <a:rPr lang="sr-Cyrl-CS" sz="2200" b="1" smtClean="0">
                <a:cs typeface="Tahoma" pitchFamily="34" charset="0"/>
              </a:rPr>
              <a:t>Шта тужбе треба да садржи? </a:t>
            </a:r>
          </a:p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sr-Cyrl-CS" sz="2200" b="1" smtClean="0">
                <a:cs typeface="Tahoma" pitchFamily="34" charset="0"/>
              </a:rPr>
              <a:t>Који се докази могу користити? 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Сведоци (свако је дужан да сведочи!)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Јавне и приватне исправе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r>
              <a:rPr lang="sr-Cyrl-CS" sz="2200" smtClean="0">
                <a:cs typeface="Tahoma" pitchFamily="34" charset="0"/>
              </a:rPr>
              <a:t>.... 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–"/>
              <a:defRPr/>
            </a:pPr>
            <a:endParaRPr lang="sr-Cyrl-CS" sz="2200" smtClean="0">
              <a:cs typeface="Tahoma" pitchFamily="34" charset="0"/>
            </a:endParaRPr>
          </a:p>
          <a:p>
            <a:pPr lvl="1">
              <a:lnSpc>
                <a:spcPct val="100000"/>
              </a:lnSpc>
              <a:buNone/>
              <a:defRPr/>
            </a:pPr>
            <a:r>
              <a:rPr lang="sr-Cyrl-CS" sz="2200" smtClean="0">
                <a:cs typeface="Tahoma" pitchFamily="34" charset="0"/>
              </a:rPr>
              <a:t>	</a:t>
            </a:r>
          </a:p>
        </p:txBody>
      </p:sp>
      <p:pic>
        <p:nvPicPr>
          <p:cNvPr id="12298" name="Picture 10" descr="Juris Doctor Degree Program Vector Illustration. Lawyer Holding Insurance Contract Cartoon Character. Faceless Roman Goddess. Legal Book and Money in Scales. Balance Metaphor. Woman with Sword - 1229143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8620" y="762000"/>
            <a:ext cx="2805380" cy="29241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1512" y="5734050"/>
            <a:ext cx="8158163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2000" b="1" smtClean="0">
                <a:cs typeface="Tahoma" pitchFamily="34" charset="0"/>
              </a:rPr>
              <a:t>Питање</a:t>
            </a:r>
            <a:r>
              <a:rPr lang="sr-Cyrl-CS" sz="2000" smtClean="0">
                <a:cs typeface="Tahoma" pitchFamily="34" charset="0"/>
              </a:rPr>
              <a:t>: да ли се у судском поступку могу користити докази прибављени на недопуштен начин (нпр. снимак разговора лекара и пацијента који је направљен без знања лекара)?</a:t>
            </a:r>
            <a:endParaRPr lang="en-US" sz="2000"/>
          </a:p>
        </p:txBody>
      </p:sp>
      <p:pic>
        <p:nvPicPr>
          <p:cNvPr id="5" name="~PP1431.WAV">
            <a:hlinkClick r:id="" action="ppaction://media"/>
          </p:cNvPr>
          <p:cNvPicPr>
            <a:picLocks noRot="1" noChangeAspect="1"/>
          </p:cNvPicPr>
          <p:nvPr>
            <a:wavAudioFile r:embed="rId1" name="~PP1431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5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81" y="203201"/>
            <a:ext cx="8458200" cy="103505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Cyrl-CS" sz="4000" b="1" smtClean="0">
                <a:latin typeface="+mn-lt"/>
                <a:cs typeface="Tahoma" pitchFamily="34" charset="0"/>
              </a:rPr>
              <a:t>Правило о пребацивању терета доказивања</a:t>
            </a:r>
            <a:endParaRPr lang="en-US" sz="4000" b="1" smtClean="0">
              <a:latin typeface="+mn-lt"/>
              <a:cs typeface="Tahoma" pitchFamily="34" charset="0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28612" y="2962276"/>
            <a:ext cx="3557588" cy="253364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buNone/>
            </a:pPr>
            <a:r>
              <a:rPr lang="sr-Cyrl-RS" sz="2400" b="1" smtClean="0">
                <a:cs typeface="Tahoma" pitchFamily="34" charset="0"/>
              </a:rPr>
              <a:t>Н</a:t>
            </a:r>
            <a:r>
              <a:rPr lang="hr-HR" sz="2400" b="1" smtClean="0">
                <a:cs typeface="Tahoma" pitchFamily="34" charset="0"/>
              </a:rPr>
              <a:t>ајважније правило</a:t>
            </a:r>
            <a:r>
              <a:rPr lang="sr-Cyrl-RS" sz="2400" b="1" smtClean="0">
                <a:cs typeface="Tahoma" pitchFamily="34" charset="0"/>
              </a:rPr>
              <a:t> </a:t>
            </a:r>
            <a:endParaRPr lang="en-US" sz="2400" b="1" smtClean="0">
              <a:cs typeface="Tahoma" pitchFamily="34" charset="0"/>
            </a:endParaRPr>
          </a:p>
          <a:p>
            <a:pPr marL="447675" lvl="1" indent="-266700" eaLnBrk="1" hangingPunct="1">
              <a:tabLst>
                <a:tab pos="361950" algn="l"/>
              </a:tabLst>
            </a:pPr>
            <a:r>
              <a:rPr lang="sr-Cyrl-CS" sz="2400" smtClean="0">
                <a:cs typeface="Tahoma" pitchFamily="34" charset="0"/>
              </a:rPr>
              <a:t>Обезбеђује </a:t>
            </a:r>
            <a:r>
              <a:rPr lang="en-US" sz="2400" smtClean="0">
                <a:cs typeface="Tahoma" pitchFamily="34" charset="0"/>
              </a:rPr>
              <a:t>пружањ</a:t>
            </a:r>
            <a:r>
              <a:rPr lang="sr-Cyrl-CS" sz="2400" smtClean="0">
                <a:cs typeface="Tahoma" pitchFamily="34" charset="0"/>
              </a:rPr>
              <a:t>е делотворне </a:t>
            </a:r>
            <a:r>
              <a:rPr lang="en-US" sz="2400" smtClean="0">
                <a:cs typeface="Tahoma" pitchFamily="34" charset="0"/>
              </a:rPr>
              <a:t>правне заштите жртвама </a:t>
            </a:r>
            <a:r>
              <a:rPr lang="sr-Cyrl-CS" sz="2400" smtClean="0">
                <a:cs typeface="Tahoma" pitchFamily="34" charset="0"/>
              </a:rPr>
              <a:t>дискриминације</a:t>
            </a:r>
            <a:r>
              <a:rPr lang="en-US" sz="2400" smtClean="0">
                <a:cs typeface="Tahoma" pitchFamily="34" charset="0"/>
              </a:rPr>
              <a:t> </a:t>
            </a:r>
          </a:p>
          <a:p>
            <a:pPr marL="447675" lvl="1" indent="-266700" eaLnBrk="1" hangingPunct="1"/>
            <a:r>
              <a:rPr lang="sr-Cyrl-CS" sz="2400" smtClean="0">
                <a:cs typeface="Tahoma" pitchFamily="34" charset="0"/>
              </a:rPr>
              <a:t>Штити слабију страну</a:t>
            </a:r>
          </a:p>
          <a:p>
            <a:pPr eaLnBrk="1" hangingPunct="1"/>
            <a:endParaRPr lang="en-US" sz="2400" smtClean="0">
              <a:cs typeface="Tahoma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4229101" y="2438401"/>
          <a:ext cx="468629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4267200" y="1295400"/>
            <a:ext cx="455295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sr-Cyrl-CS" sz="2000" b="1" smtClean="0">
                <a:solidFill>
                  <a:prstClr val="black"/>
                </a:solidFill>
                <a:cs typeface="Tahoma" pitchFamily="34" charset="0"/>
              </a:rPr>
              <a:t>	Три корака у пребацивању</a:t>
            </a:r>
            <a:r>
              <a:rPr lang="hr-HR" sz="2000" b="1" smtClean="0">
                <a:solidFill>
                  <a:prstClr val="black"/>
                </a:solidFill>
                <a:cs typeface="Tahoma" pitchFamily="34" charset="0"/>
              </a:rPr>
              <a:t> терет</a:t>
            </a:r>
            <a:r>
              <a:rPr lang="sr-Cyrl-CS" sz="2000" b="1" smtClean="0">
                <a:solidFill>
                  <a:prstClr val="black"/>
                </a:solidFill>
                <a:cs typeface="Tahoma" pitchFamily="34" charset="0"/>
              </a:rPr>
              <a:t>а</a:t>
            </a:r>
            <a:r>
              <a:rPr lang="hr-HR" sz="2000" b="1" smtClean="0">
                <a:solidFill>
                  <a:prstClr val="black"/>
                </a:solidFill>
                <a:cs typeface="Tahoma" pitchFamily="34" charset="0"/>
              </a:rPr>
              <a:t> доказивања </a:t>
            </a:r>
            <a:r>
              <a:rPr lang="hr-HR" sz="2000" smtClean="0">
                <a:solidFill>
                  <a:prstClr val="black"/>
                </a:solidFill>
                <a:cs typeface="Tahoma" pitchFamily="34" charset="0"/>
              </a:rPr>
              <a:t>– </a:t>
            </a:r>
            <a:r>
              <a:rPr lang="hr-HR" sz="2000" i="1" smtClean="0">
                <a:solidFill>
                  <a:prstClr val="black"/>
                </a:solidFill>
                <a:cs typeface="Tahoma" pitchFamily="34" charset="0"/>
              </a:rPr>
              <a:t>in dubio pro discriminatione</a:t>
            </a:r>
            <a:endParaRPr lang="sr-Cyrl-RS" sz="2000" i="1" smtClean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7" name="~PP3781.WAV">
            <a:hlinkClick r:id="" action="ppaction://media"/>
          </p:cNvPr>
          <p:cNvPicPr>
            <a:picLocks noRot="1" noChangeAspect="1"/>
          </p:cNvPicPr>
          <p:nvPr>
            <a:wavAudioFile r:embed="rId1" name="~PP3781.WAV"/>
          </p:nvPr>
        </p:nvPicPr>
        <p:blipFill>
          <a:blip r:embed="rId8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50044" y="317500"/>
            <a:ext cx="8386763" cy="1492250"/>
          </a:xfrm>
        </p:spPr>
        <p:txBody>
          <a:bodyPr>
            <a:normAutofit/>
          </a:bodyPr>
          <a:lstStyle/>
          <a:p>
            <a:pPr eaLnBrk="1" hangingPunct="1"/>
            <a:r>
              <a:rPr lang="sr-Cyrl-CS" sz="3600" b="1" smtClean="0">
                <a:latin typeface="+mn-lt"/>
                <a:cs typeface="Tahoma" pitchFamily="34" charset="0"/>
              </a:rPr>
              <a:t>Каква је улога добровољног испитивача дискриминације (тзв. тестера)?</a:t>
            </a:r>
            <a:endParaRPr lang="en-US" sz="3600" b="1" smtClean="0">
              <a:latin typeface="+mn-lt"/>
              <a:cs typeface="Tahoma" pitchFamily="34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1" y="1981201"/>
            <a:ext cx="5014913" cy="44862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/>
            <a:r>
              <a:rPr lang="sr-Cyrl-CS" sz="2400" b="1" smtClean="0">
                <a:cs typeface="Tahoma" pitchFamily="34" charset="0"/>
              </a:rPr>
              <a:t>Добровољни испитивач дискриминације </a:t>
            </a:r>
            <a:r>
              <a:rPr lang="sr-Cyrl-CS" sz="2400" smtClean="0">
                <a:cs typeface="Tahoma" pitchFamily="34" charset="0"/>
              </a:rPr>
              <a:t>– л</a:t>
            </a:r>
            <a:r>
              <a:rPr lang="it-IT" sz="2400" smtClean="0">
                <a:cs typeface="Tahoma" pitchFamily="34" charset="0"/>
              </a:rPr>
              <a:t>ице које се свесно изложило дискриминаторском поступању, у намери да непосредно провери примену правила о забрани дискриминације</a:t>
            </a:r>
            <a:r>
              <a:rPr lang="sr-Cyrl-CS" sz="2400" smtClean="0">
                <a:cs typeface="Tahoma" pitchFamily="34" charset="0"/>
              </a:rPr>
              <a:t> (тзв. тестер)</a:t>
            </a:r>
          </a:p>
          <a:p>
            <a:pPr eaLnBrk="1" hangingPunct="1"/>
            <a:r>
              <a:rPr lang="sr-Cyrl-CS" sz="2400" smtClean="0">
                <a:cs typeface="Tahoma" pitchFamily="34" charset="0"/>
              </a:rPr>
              <a:t>Треба да обавести </a:t>
            </a:r>
            <a:r>
              <a:rPr lang="it-IT" sz="2400" smtClean="0">
                <a:cs typeface="Tahoma" pitchFamily="34" charset="0"/>
              </a:rPr>
              <a:t>Повереника о </a:t>
            </a:r>
            <a:r>
              <a:rPr lang="sr-Cyrl-RS" sz="2400" smtClean="0">
                <a:cs typeface="Tahoma" pitchFamily="34" charset="0"/>
              </a:rPr>
              <a:t>спровођењу и исходу ситуационог тестирања дискриминације</a:t>
            </a:r>
            <a:r>
              <a:rPr lang="it-IT" sz="2400" smtClean="0">
                <a:cs typeface="Tahoma" pitchFamily="34" charset="0"/>
              </a:rPr>
              <a:t>. </a:t>
            </a:r>
            <a:endParaRPr lang="en-US" sz="2400" smtClean="0">
              <a:cs typeface="Tahoma" pitchFamily="34" charset="0"/>
            </a:endParaRPr>
          </a:p>
          <a:p>
            <a:pPr eaLnBrk="1" hangingPunct="1"/>
            <a:r>
              <a:rPr lang="sr-Cyrl-CS" sz="2400" smtClean="0">
                <a:cs typeface="Tahoma" pitchFamily="34" charset="0"/>
              </a:rPr>
              <a:t>Може поднети тужбу за заштиту од дискриминације </a:t>
            </a:r>
          </a:p>
          <a:p>
            <a:pPr eaLnBrk="1" hangingPunct="1"/>
            <a:r>
              <a:rPr lang="sr-Cyrl-CS" sz="2400" smtClean="0">
                <a:cs typeface="Tahoma" pitchFamily="34" charset="0"/>
              </a:rPr>
              <a:t>Може бити саслушан као сведок </a:t>
            </a:r>
          </a:p>
          <a:p>
            <a:pPr eaLnBrk="1" hangingPunct="1"/>
            <a:endParaRPr lang="en-US" smtClean="0"/>
          </a:p>
        </p:txBody>
      </p:sp>
      <p:pic>
        <p:nvPicPr>
          <p:cNvPr id="7" name="Picture 4" descr="What Makes a Good Female Sleuth?: The Job Specification –  crossexaminingcri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357" y="2657475"/>
            <a:ext cx="2020506" cy="2754685"/>
          </a:xfrm>
          <a:prstGeom prst="rect">
            <a:avLst/>
          </a:prstGeom>
          <a:noFill/>
        </p:spPr>
      </p:pic>
      <p:pic>
        <p:nvPicPr>
          <p:cNvPr id="5" name="~PP1774.WAV">
            <a:hlinkClick r:id="" action="ppaction://media"/>
          </p:cNvPr>
          <p:cNvPicPr>
            <a:picLocks noRot="1" noChangeAspect="1"/>
          </p:cNvPicPr>
          <p:nvPr>
            <a:wavAudioFile r:embed="rId1" name="~PP1774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6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sr-Cyrl-RS" b="1" smtClean="0">
                <a:latin typeface="+mn-lt"/>
              </a:rPr>
              <a:t>Како се испитује да ли конкретно поступање представља дискриминацију? </a:t>
            </a:r>
            <a:endParaRPr lang="en-US" b="1">
              <a:latin typeface="+mn-lt"/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xmlns="" id="{2598ED68-64AD-4566-AC68-3BED86825E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082" y="2332039"/>
          <a:ext cx="7836694" cy="413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~PP2852.WAV">
            <a:hlinkClick r:id="" action="ppaction://media"/>
          </p:cNvPr>
          <p:cNvPicPr>
            <a:picLocks noRot="1" noChangeAspect="1"/>
          </p:cNvPicPr>
          <p:nvPr>
            <a:wavAudioFile r:embed="rId1" name="~PP2852.WAV"/>
          </p:nvPr>
        </p:nvPicPr>
        <p:blipFill>
          <a:blip r:embed="rId8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4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7188" y="260350"/>
            <a:ext cx="5172075" cy="1435101"/>
          </a:xfrm>
        </p:spPr>
        <p:txBody>
          <a:bodyPr>
            <a:noAutofit/>
          </a:bodyPr>
          <a:lstStyle/>
          <a:p>
            <a:r>
              <a:rPr lang="sr-Cyrl-RS" sz="3600" b="1" smtClean="0">
                <a:latin typeface="+mn-lt"/>
              </a:rPr>
              <a:t>Ко је одговоран за  дискриминацију?</a:t>
            </a:r>
            <a:endParaRPr lang="en-US" sz="3600" b="1">
              <a:latin typeface="+mn-l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228600" y="1739900"/>
            <a:ext cx="5562600" cy="4546600"/>
          </a:xfrm>
        </p:spPr>
        <p:txBody>
          <a:bodyPr>
            <a:noAutofit/>
          </a:bodyPr>
          <a:lstStyle/>
          <a:p>
            <a:r>
              <a:rPr lang="sr-Cyrl-RS" sz="2200" b="1" smtClean="0"/>
              <a:t>Одговорност физичког лица (појединца)</a:t>
            </a:r>
          </a:p>
          <a:p>
            <a:pPr lvl="1"/>
            <a:r>
              <a:rPr lang="sr-Cyrl-RS" sz="2200" smtClean="0"/>
              <a:t>Свако одговара за своје радње</a:t>
            </a:r>
          </a:p>
          <a:p>
            <a:pPr lvl="1"/>
            <a:r>
              <a:rPr lang="sr-Cyrl-RS" sz="2200" b="1" u="sng" smtClean="0"/>
              <a:t>Субјективна одговорност  </a:t>
            </a:r>
          </a:p>
          <a:p>
            <a:r>
              <a:rPr lang="sr-Cyrl-RS" sz="2200" b="1" smtClean="0"/>
              <a:t>Одговорност правног лица  </a:t>
            </a:r>
          </a:p>
          <a:p>
            <a:pPr lvl="1"/>
            <a:r>
              <a:rPr lang="sr-Cyrl-RS" sz="2200" smtClean="0"/>
              <a:t>Правно лице одговара за акте дискриминације коју врше његови запослени на раду или у вези са радом </a:t>
            </a:r>
          </a:p>
          <a:p>
            <a:pPr lvl="1"/>
            <a:r>
              <a:rPr lang="sr-Cyrl-RS" sz="2200" b="1" u="sng" smtClean="0"/>
              <a:t>Објективна одговорност </a:t>
            </a:r>
            <a:endParaRPr lang="sr-Latn-RS" sz="2200" b="1" u="sng" smtClean="0"/>
          </a:p>
          <a:p>
            <a:pPr lvl="1">
              <a:buNone/>
            </a:pPr>
            <a:r>
              <a:rPr lang="sr-Cyrl-RS" sz="2200" smtClean="0"/>
              <a:t> </a:t>
            </a:r>
            <a:endParaRPr lang="en-US" sz="2200" smtClean="0"/>
          </a:p>
          <a:p>
            <a:pPr>
              <a:buNone/>
            </a:pPr>
            <a:endParaRPr lang="en-US" sz="2400"/>
          </a:p>
        </p:txBody>
      </p:sp>
      <p:pic>
        <p:nvPicPr>
          <p:cNvPr id="29698" name="Picture 2" descr="Hospitals and Health Care Industry- Pa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29000"/>
            <a:ext cx="2810357" cy="2921000"/>
          </a:xfrm>
          <a:prstGeom prst="rect">
            <a:avLst/>
          </a:prstGeom>
          <a:noFill/>
        </p:spPr>
      </p:pic>
      <p:pic>
        <p:nvPicPr>
          <p:cNvPr id="29702" name="Picture 6" descr="Female doctor Royalty Free Vector Image - VectorSt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04800"/>
            <a:ext cx="1878078" cy="28924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248400" y="2971800"/>
            <a:ext cx="2221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1000" y="5562600"/>
            <a:ext cx="55626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2000" smtClean="0"/>
              <a:t>Правно лице које је обештетило дискриминисано лице има право регреса према запосленом који је извршио дискриминацију!  </a:t>
            </a:r>
            <a:endParaRPr lang="en-US" sz="2000"/>
          </a:p>
        </p:txBody>
      </p:sp>
      <p:pic>
        <p:nvPicPr>
          <p:cNvPr id="8" name="~PP3666.WAV">
            <a:hlinkClick r:id="" action="ppaction://media"/>
          </p:cNvPr>
          <p:cNvPicPr>
            <a:picLocks noRot="1" noChangeAspect="1"/>
          </p:cNvPicPr>
          <p:nvPr>
            <a:wavAudioFile r:embed="rId1" name="~PP3666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1453586"/>
      </p:ext>
    </p:extLst>
  </p:cSld>
  <p:clrMapOvr>
    <a:masterClrMapping/>
  </p:clrMapOvr>
  <p:transition advTm="53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1676400" y="1524000"/>
            <a:ext cx="655320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r-Cyrl-RS" dirty="0" smtClean="0"/>
              <a:t>Да ли је свако неједнако, неправедно или шиканозно понашање директора према запосленом, лекара и техничара према пацијенту дискриминација?</a:t>
            </a:r>
          </a:p>
          <a:p>
            <a:pPr algn="just"/>
            <a:r>
              <a:rPr lang="sr-Cyrl-RS" dirty="0" smtClean="0"/>
              <a:t>Не!</a:t>
            </a:r>
          </a:p>
          <a:p>
            <a:r>
              <a:rPr lang="sr-Cyrl-RS" dirty="0" smtClean="0"/>
              <a:t>Дискриминација представља свако неоправдано прављење разлике, поступање или пропуштање у односу на лице или групу лица због њиховог личног својства</a:t>
            </a:r>
            <a:endParaRPr lang="en-US" dirty="0"/>
          </a:p>
        </p:txBody>
      </p:sp>
      <p:pic>
        <p:nvPicPr>
          <p:cNvPr id="6" name="~PP126.WAV">
            <a:hlinkClick r:id="" action="ppaction://media"/>
          </p:cNvPr>
          <p:cNvPicPr>
            <a:picLocks noRot="1" noChangeAspect="1"/>
          </p:cNvPicPr>
          <p:nvPr>
            <a:wavAudioFile r:embed="rId1" name="~PP126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6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25E681-9DF4-45C4-9BA6-3745CE49052E}"/>
              </a:ext>
            </a:extLst>
          </p:cNvPr>
          <p:cNvSpPr/>
          <p:nvPr/>
        </p:nvSpPr>
        <p:spPr>
          <a:xfrm>
            <a:off x="4481777" y="0"/>
            <a:ext cx="5047986" cy="6865034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67CA7E0-FC2F-426B-89DC-458AD3B6F87F}"/>
              </a:ext>
            </a:extLst>
          </p:cNvPr>
          <p:cNvSpPr/>
          <p:nvPr/>
        </p:nvSpPr>
        <p:spPr>
          <a:xfrm>
            <a:off x="3887355" y="374179"/>
            <a:ext cx="848952" cy="11021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DB80884-6B51-44BD-8FC2-16679B8EAB14}"/>
              </a:ext>
            </a:extLst>
          </p:cNvPr>
          <p:cNvSpPr/>
          <p:nvPr/>
        </p:nvSpPr>
        <p:spPr>
          <a:xfrm>
            <a:off x="3787343" y="2329525"/>
            <a:ext cx="941820" cy="11566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9EE3C-EF80-4724-9799-42E08C64A303}"/>
              </a:ext>
            </a:extLst>
          </p:cNvPr>
          <p:cNvSpPr/>
          <p:nvPr/>
        </p:nvSpPr>
        <p:spPr>
          <a:xfrm>
            <a:off x="4798659" y="379670"/>
            <a:ext cx="4188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sr-Cyrl-RS" b="1" smtClean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Дискриминацију  је извршило лице запослено у правном лицу (стално, или привремено запослено лице, лице на стажу/обуци, ангажовано по уговору о делу)</a:t>
            </a:r>
            <a:endParaRPr kumimoji="0" lang="x-none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F84FD10-3A13-4D1E-974C-9C8E1E996708}"/>
              </a:ext>
            </a:extLst>
          </p:cNvPr>
          <p:cNvSpPr/>
          <p:nvPr/>
        </p:nvSpPr>
        <p:spPr>
          <a:xfrm>
            <a:off x="4834886" y="2359275"/>
            <a:ext cx="4151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sr-Cyrl-CS" b="1" smtClean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Запослени</a:t>
            </a:r>
            <a:r>
              <a:rPr lang="sr-Cyrl-CS" sz="2400" b="1" smtClean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sr-Cyrl-CS" b="1" smtClean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у правном лицу извршио је дискриминацију на раду и у вези са радом</a:t>
            </a:r>
            <a:endParaRPr lang="en-US" b="1" smtClean="0">
              <a:solidFill>
                <a:srgbClr val="FFFFF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C3275FC-A0E2-4462-B62E-526CF975CD32}"/>
              </a:ext>
            </a:extLst>
          </p:cNvPr>
          <p:cNvSpPr/>
          <p:nvPr/>
        </p:nvSpPr>
        <p:spPr>
          <a:xfrm>
            <a:off x="4842030" y="3159093"/>
            <a:ext cx="3348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07518E-A7DF-4E84-8A2D-32782BE667EE}"/>
              </a:ext>
            </a:extLst>
          </p:cNvPr>
          <p:cNvSpPr txBox="1"/>
          <p:nvPr/>
        </p:nvSpPr>
        <p:spPr>
          <a:xfrm>
            <a:off x="356399" y="353558"/>
            <a:ext cx="291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3913CD-8248-45CF-9A06-0A45174010BA}"/>
              </a:ext>
            </a:extLst>
          </p:cNvPr>
          <p:cNvSpPr txBox="1"/>
          <p:nvPr/>
        </p:nvSpPr>
        <p:spPr>
          <a:xfrm>
            <a:off x="4800600" y="3733800"/>
            <a:ext cx="4213106" cy="1200329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sr-Cyrl-CS" sz="2400" b="1" smtClean="0"/>
              <a:t>Када је дискриминација извршена “на раду и у вези са радом”?</a:t>
            </a:r>
            <a:endParaRPr lang="en-US" sz="2400" smtClean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494341-E8D1-43DD-BAB2-E80CF0CB2564}"/>
              </a:ext>
            </a:extLst>
          </p:cNvPr>
          <p:cNvSpPr txBox="1"/>
          <p:nvPr/>
        </p:nvSpPr>
        <p:spPr>
          <a:xfrm>
            <a:off x="449085" y="761764"/>
            <a:ext cx="31870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800" b="1" smtClean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Услови под којима правно лице одговара за акт дискриминације запосленог?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7106" name="Picture 2" descr="Pravda: Zašto je bolje izbjeći sudski postupa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927" y="4067176"/>
            <a:ext cx="3329354" cy="2366963"/>
          </a:xfrm>
          <a:prstGeom prst="rect">
            <a:avLst/>
          </a:prstGeom>
          <a:noFill/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8F9EE3C-EF80-4724-9799-42E08C64A303}"/>
              </a:ext>
            </a:extLst>
          </p:cNvPr>
          <p:cNvSpPr/>
          <p:nvPr/>
        </p:nvSpPr>
        <p:spPr>
          <a:xfrm>
            <a:off x="4691502" y="4980245"/>
            <a:ext cx="4281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sr-Cyrl-RS" sz="2000" b="1" smtClean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Када је запослени дискриминацију извршио приликом обављања својих радних задатака или  је његово поступање повезано са послом који обавља</a:t>
            </a:r>
            <a:endParaRPr kumimoji="0" lang="x-none" sz="20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4" name="~PP2751.WAV">
            <a:hlinkClick r:id="" action="ppaction://media"/>
          </p:cNvPr>
          <p:cNvPicPr>
            <a:picLocks noRot="1" noChangeAspect="1"/>
          </p:cNvPicPr>
          <p:nvPr>
            <a:wavAudioFile r:embed="rId1" name="~PP2751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945547"/>
      </p:ext>
    </p:extLst>
  </p:cSld>
  <p:clrMapOvr>
    <a:masterClrMapping/>
  </p:clrMapOvr>
  <p:transition advTm="43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4" y="288925"/>
            <a:ext cx="7886700" cy="1325563"/>
          </a:xfrm>
        </p:spPr>
        <p:txBody>
          <a:bodyPr>
            <a:noAutofit/>
          </a:bodyPr>
          <a:lstStyle/>
          <a:p>
            <a:r>
              <a:rPr lang="sr-Cyrl-RS" sz="3600" b="1" smtClean="0">
                <a:latin typeface="+mn-lt"/>
              </a:rPr>
              <a:t>По чему се препознаје да је дискриминација извршена на раду и у вези са радом? </a:t>
            </a:r>
            <a:endParaRPr lang="en-US" sz="3600" b="1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1" y="1968500"/>
            <a:ext cx="5941219" cy="4889500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3"/>
              </a:buBlip>
            </a:pPr>
            <a:r>
              <a:rPr lang="sr-Cyrl-RS" sz="2400" dirty="0" smtClean="0">
                <a:ea typeface="Calibri Light" charset="0"/>
                <a:cs typeface="Calibri Light" charset="0"/>
              </a:rPr>
              <a:t> У саветовалишту за стерилитет лекар је одбио је да пружи информације жени са инвалидитетом  у погледу могућности  коришћења метода биомедицински потпомогнутог зачећа. </a:t>
            </a:r>
          </a:p>
          <a:p>
            <a:pPr fontAlgn="base">
              <a:buBlip>
                <a:blip r:embed="rId3"/>
              </a:buBlip>
              <a:defRPr/>
            </a:pPr>
            <a:r>
              <a:rPr lang="sr-Cyrl-CS" sz="2400" dirty="0" smtClean="0"/>
              <a:t> Лакаре на приватном коктелу поводом одласка колеге у пензију услужују конобари међу којима је и један млади Ром. Лекар каже “Да се ја питам, не бих дозволио да Роми раде ове послове”</a:t>
            </a:r>
          </a:p>
          <a:p>
            <a:pPr fontAlgn="base">
              <a:buBlip>
                <a:blip r:embed="rId3"/>
              </a:buBlip>
              <a:defRPr/>
            </a:pPr>
            <a:r>
              <a:rPr lang="sr-Cyrl-CS" sz="2400" dirty="0" smtClean="0"/>
              <a:t> У кругу КЦ медицински техничар, идући према суседној клиници, видео је да на клупи седе две девојке које се љубе и отерао их је речима “Не саблажњавајте народ, идите одавде! Лезбејке не лечимо.” </a:t>
            </a:r>
          </a:p>
        </p:txBody>
      </p:sp>
      <p:pic>
        <p:nvPicPr>
          <p:cNvPr id="11266" name="Picture 2" descr="Medicina rada | Vita Med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286000"/>
            <a:ext cx="2559844" cy="1866900"/>
          </a:xfrm>
          <a:prstGeom prst="rect">
            <a:avLst/>
          </a:prstGeom>
          <a:noFill/>
        </p:spPr>
      </p:pic>
      <p:pic>
        <p:nvPicPr>
          <p:cNvPr id="11268" name="Picture 4" descr="Медицина в Польше - Евроме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495800"/>
            <a:ext cx="2488407" cy="1924051"/>
          </a:xfrm>
          <a:prstGeom prst="rect">
            <a:avLst/>
          </a:prstGeom>
          <a:noFill/>
        </p:spPr>
      </p:pic>
      <p:pic>
        <p:nvPicPr>
          <p:cNvPr id="6" name="~PP47.WAV">
            <a:hlinkClick r:id="" action="ppaction://media"/>
          </p:cNvPr>
          <p:cNvPicPr>
            <a:picLocks noRot="1" noChangeAspect="1"/>
          </p:cNvPicPr>
          <p:nvPr>
            <a:wavAudioFile r:embed="rId1" name="~PP47.WAV"/>
          </p:nvPr>
        </p:nvPicPr>
        <p:blipFill>
          <a:blip r:embed="rId6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1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5976664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400" b="1" dirty="0" smtClean="0">
                <a:solidFill>
                  <a:srgbClr val="C00000"/>
                </a:solidFill>
              </a:rPr>
              <a:t>ПО КОМ ЈЕ СВЕ ОСНОВУ ЗАБРАЊЕНА ДИСКРИМИНАЦИЈА ЗАКОНОМ О РАДУ?</a:t>
            </a:r>
            <a:r>
              <a:rPr lang="sr-Latn-RS" sz="2400" b="1" dirty="0" smtClean="0"/>
              <a:t/>
            </a:r>
            <a:br>
              <a:rPr lang="sr-Latn-RS" sz="2400" b="1" dirty="0" smtClean="0"/>
            </a:b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200" b="1" dirty="0" smtClean="0"/>
              <a:t>- пол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рођење</a:t>
            </a:r>
            <a:br>
              <a:rPr lang="sr-Cyrl-RS" sz="2200" b="1" dirty="0" smtClean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језик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раса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боја коже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старост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трудноћа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здравствено стање (инвалидсност)</a:t>
            </a:r>
            <a:br>
              <a:rPr lang="sr-Cyrl-RS" sz="2200" b="1" dirty="0" smtClean="0"/>
            </a:br>
            <a:r>
              <a:rPr lang="sr-Cyrl-RS" sz="2200" b="1" dirty="0" smtClean="0"/>
              <a:t>- национална припадност</a:t>
            </a:r>
            <a:br>
              <a:rPr lang="sr-Cyrl-RS" sz="2200" b="1" dirty="0" smtClean="0"/>
            </a:br>
            <a:r>
              <a:rPr lang="sr-Cyrl-RS" sz="2200" b="1" dirty="0" smtClean="0"/>
              <a:t>-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вероисповест</a:t>
            </a:r>
            <a:r>
              <a:rPr lang="sr-Latn-RS" sz="2200" b="1" dirty="0" smtClean="0"/>
              <a:t/>
            </a:r>
            <a:br>
              <a:rPr lang="sr-Latn-RS" sz="2200" b="1" dirty="0" smtClean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брачни </a:t>
            </a:r>
            <a:r>
              <a:rPr lang="sr-Cyrl-RS" sz="2200" b="1" dirty="0"/>
              <a:t>статус</a:t>
            </a:r>
            <a:br>
              <a:rPr lang="sr-Cyrl-RS" sz="2200" b="1" dirty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породичне </a:t>
            </a:r>
            <a:r>
              <a:rPr lang="sr-Cyrl-RS" sz="2200" b="1" dirty="0"/>
              <a:t>обавезе</a:t>
            </a:r>
            <a:br>
              <a:rPr lang="sr-Cyrl-RS" sz="2200" b="1" dirty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сексуално </a:t>
            </a:r>
            <a:r>
              <a:rPr lang="sr-Cyrl-RS" sz="2200" b="1" dirty="0"/>
              <a:t>опредељење</a:t>
            </a:r>
            <a:br>
              <a:rPr lang="sr-Cyrl-RS" sz="2200" b="1" dirty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политичко </a:t>
            </a:r>
            <a:r>
              <a:rPr lang="sr-Cyrl-RS" sz="2200" b="1" dirty="0"/>
              <a:t>или друго уверење</a:t>
            </a:r>
            <a:br>
              <a:rPr lang="sr-Cyrl-RS" sz="2200" b="1" dirty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социјално </a:t>
            </a:r>
            <a:r>
              <a:rPr lang="sr-Cyrl-RS" sz="2200" b="1" dirty="0"/>
              <a:t>порекло</a:t>
            </a:r>
            <a:br>
              <a:rPr lang="sr-Cyrl-RS" sz="2200" b="1" dirty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имовинско </a:t>
            </a:r>
            <a:r>
              <a:rPr lang="sr-Cyrl-RS" sz="2200" b="1" dirty="0"/>
              <a:t>стање</a:t>
            </a:r>
            <a:br>
              <a:rPr lang="sr-Cyrl-RS" sz="2200" b="1" dirty="0"/>
            </a:br>
            <a:r>
              <a:rPr lang="sr-Latn-RS" sz="2200" b="1" dirty="0" smtClean="0"/>
              <a:t>- </a:t>
            </a:r>
            <a:r>
              <a:rPr lang="sr-Cyrl-RS" sz="2200" b="1" dirty="0" smtClean="0"/>
              <a:t>чланство </a:t>
            </a:r>
            <a:r>
              <a:rPr lang="sr-Cyrl-RS" sz="2200" b="1" dirty="0"/>
              <a:t>у политичким организацијама или синдикатима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 smtClean="0"/>
              <a:t/>
            </a:r>
            <a:br>
              <a:rPr lang="sr-Cyrl-RS" sz="2400" b="1" dirty="0" smtClean="0"/>
            </a:br>
            <a:endParaRPr lang="en-US" sz="2400" b="1" dirty="0"/>
          </a:p>
        </p:txBody>
      </p:sp>
      <p:pic>
        <p:nvPicPr>
          <p:cNvPr id="5" name="~PP1517.WAV">
            <a:hlinkClick r:id="" action="ppaction://media"/>
          </p:cNvPr>
          <p:cNvPicPr>
            <a:picLocks noRot="1" noChangeAspect="1"/>
          </p:cNvPicPr>
          <p:nvPr>
            <a:wavAudioFile r:embed="rId1" name="~PP1517.WAV"/>
          </p:nvPr>
        </p:nvPicPr>
        <p:blipFill>
          <a:blip r:embed="rId3" cstate="print"/>
          <a:stretch>
            <a:fillRect/>
          </a:stretch>
        </p:blipFill>
        <p:spPr>
          <a:xfrm>
            <a:off x="8823325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9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r-Cyrl-RS" sz="2600" b="1" dirty="0" smtClean="0">
                <a:solidFill>
                  <a:srgbClr val="C00000"/>
                </a:solidFill>
              </a:rPr>
              <a:t>Шта се све сматра “радним ангажовањем” у смислу антидикриминационих норми?</a:t>
            </a:r>
          </a:p>
          <a:p>
            <a:pPr algn="just">
              <a:buNone/>
            </a:pPr>
            <a:r>
              <a:rPr lang="sr-Cyrl-RS" sz="2600" b="1" dirty="0" smtClean="0"/>
              <a:t>	То је рад у радном односу, али и обављање привремених и повремених послова, послова по основу уговора о делу (или другог уговора), допунси рад, обављање јавне функције, рад студената и ученика на пракси, рад лица на стручном оспособљавању  и усавршавању, рад волонтера.</a:t>
            </a:r>
          </a:p>
          <a:p>
            <a:pPr>
              <a:buFontTx/>
              <a:buChar char="-"/>
            </a:pPr>
            <a:endParaRPr lang="sr-Cyrl-RS" sz="2600" b="1" dirty="0" smtClean="0"/>
          </a:p>
          <a:p>
            <a:pPr>
              <a:buNone/>
            </a:pPr>
            <a:r>
              <a:rPr lang="sr-Cyrl-RS" sz="2600" b="1" dirty="0" smtClean="0"/>
              <a:t>	</a:t>
            </a:r>
            <a:r>
              <a:rPr lang="sr-Cyrl-RS" sz="2600" b="1" dirty="0" smtClean="0">
                <a:solidFill>
                  <a:srgbClr val="C00000"/>
                </a:solidFill>
              </a:rPr>
              <a:t>Ко је све заштићен од дискриминације Законом о раду?</a:t>
            </a:r>
          </a:p>
          <a:p>
            <a:pPr>
              <a:buFontTx/>
              <a:buChar char="-"/>
            </a:pPr>
            <a:r>
              <a:rPr lang="sr-Cyrl-RS" sz="2600" b="1" dirty="0" smtClean="0"/>
              <a:t>Запослени (лице које је већ у радном односу)</a:t>
            </a:r>
          </a:p>
          <a:p>
            <a:pPr>
              <a:buFontTx/>
              <a:buChar char="-"/>
            </a:pPr>
            <a:r>
              <a:rPr lang="sr-Cyrl-RS" sz="2600" b="1" dirty="0" smtClean="0"/>
              <a:t>Лице које тражи запослење</a:t>
            </a:r>
          </a:p>
        </p:txBody>
      </p:sp>
      <p:pic>
        <p:nvPicPr>
          <p:cNvPr id="6" name="~PP3811.WAV">
            <a:hlinkClick r:id="" action="ppaction://media"/>
          </p:cNvPr>
          <p:cNvPicPr>
            <a:picLocks noRot="1" noChangeAspect="1"/>
          </p:cNvPicPr>
          <p:nvPr>
            <a:wavAudioFile r:embed="rId1" name="~PP3811.WAV"/>
          </p:nvPr>
        </p:nvPicPr>
        <p:blipFill>
          <a:blip r:embed="rId3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7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dirty="0" smtClean="0"/>
              <a:t>	</a:t>
            </a:r>
            <a:r>
              <a:rPr lang="sr-Cyrl-RS" dirty="0" smtClean="0">
                <a:solidFill>
                  <a:srgbClr val="C00000"/>
                </a:solidFill>
              </a:rPr>
              <a:t>Које врсте дискриминације познаје Закон о раду?</a:t>
            </a:r>
          </a:p>
          <a:p>
            <a:pPr algn="just"/>
            <a:r>
              <a:rPr lang="sr-Cyrl-RS" sz="2400" dirty="0" smtClean="0"/>
              <a:t>Непосредна дискриминација- као свако поступање узроковано неким од наведених основа, којим се лице које тражи запослење или запослени ставља у неповољнији положај у односу на друга лица у истој или сличној ситуацији;</a:t>
            </a:r>
          </a:p>
          <a:p>
            <a:pPr algn="just"/>
            <a:r>
              <a:rPr lang="sr-Cyrl-RS" sz="2400" dirty="0" smtClean="0"/>
              <a:t>Посредна дискриминација</a:t>
            </a:r>
            <a:r>
              <a:rPr lang="sr-Latn-RS" sz="2400" dirty="0" smtClean="0"/>
              <a:t> - </a:t>
            </a:r>
            <a:r>
              <a:rPr lang="sr-Cyrl-RS" sz="2400" dirty="0" smtClean="0"/>
              <a:t>када одређена наизглед неутрална одредба, критеријум или пракса ставља или би ставила у неповољнији положај у односу на друга лица запосленог или лице које тражи запослење, а на основу одређеног својства, статуса, опредељења или уверења</a:t>
            </a:r>
            <a:endParaRPr lang="en-US" sz="2400" dirty="0"/>
          </a:p>
        </p:txBody>
      </p:sp>
      <p:pic>
        <p:nvPicPr>
          <p:cNvPr id="4" name="~PP2649.WAV">
            <a:hlinkClick r:id="" action="ppaction://media"/>
          </p:cNvPr>
          <p:cNvPicPr>
            <a:picLocks noRot="1" noChangeAspect="1"/>
          </p:cNvPicPr>
          <p:nvPr>
            <a:wavAudioFile r:embed="rId1" name="~PP2649.WAV"/>
          </p:nvPr>
        </p:nvPicPr>
        <p:blipFill>
          <a:blip r:embed="rId3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6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200" dirty="0" smtClean="0">
                <a:solidFill>
                  <a:srgbClr val="C00000"/>
                </a:solidFill>
              </a:rPr>
              <a:t>Шта се не сматра дискриминацијом?</a:t>
            </a:r>
            <a:r>
              <a:rPr lang="sr-Cyrl-RS" sz="3200" dirty="0" smtClean="0"/>
              <a:t/>
            </a:r>
            <a:br>
              <a:rPr lang="sr-Cyrl-RS" sz="3200" dirty="0" smtClean="0"/>
            </a:br>
            <a:r>
              <a:rPr lang="sr-Cyrl-RS" sz="3200" dirty="0" smtClean="0"/>
              <a:t>(</a:t>
            </a:r>
            <a:r>
              <a:rPr lang="sr-Cyrl-RS" sz="2400" dirty="0" smtClean="0"/>
              <a:t>По Конвенцији Међународне организације рада бр. 111 која се односи на дискриминацију у погледу запошљавања и занимања из 1960.)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sz="2400" dirty="0" smtClean="0"/>
              <a:t>Свако разликовање, изузеће или давање предноси у односу на неки одређени посао, заснован на карактеристичним захтевима посла (овај изузетак треба да покрије истинске, тј. </a:t>
            </a:r>
            <a:r>
              <a:rPr lang="sr-Latn-RS" sz="2400" i="1" dirty="0" smtClean="0"/>
              <a:t>bona fidae </a:t>
            </a:r>
            <a:r>
              <a:rPr lang="sr-Cyrl-RS" sz="2400" dirty="0" smtClean="0"/>
              <a:t>потребе у односу на одређени посао, радно место или положај);</a:t>
            </a:r>
          </a:p>
          <a:p>
            <a:r>
              <a:rPr lang="sr-Cyrl-RS" sz="2400" dirty="0" smtClean="0"/>
              <a:t>Мере које се предузимају у односу на оправдано сумњива дела, која се сматрају опасним за сигурност државе, с тим да мора постојати право на жалбу надлежном органу;</a:t>
            </a:r>
          </a:p>
          <a:p>
            <a:r>
              <a:rPr lang="sr-Cyrl-RS" sz="2400" dirty="0" smtClean="0"/>
              <a:t>Посебне мере успостављене у циљу задовољења одређених потреба група лица за која је из одређених разлога општеприхваћено да изискују овакву позитивну акцију, као што је пол, године живота, инвалидност и сл.</a:t>
            </a:r>
            <a:endParaRPr lang="en-US" sz="2400" dirty="0"/>
          </a:p>
        </p:txBody>
      </p:sp>
      <p:pic>
        <p:nvPicPr>
          <p:cNvPr id="5" name="~PP974.WAV">
            <a:hlinkClick r:id="" action="ppaction://media"/>
          </p:cNvPr>
          <p:cNvPicPr>
            <a:picLocks noRot="1" noChangeAspect="1"/>
          </p:cNvPicPr>
          <p:nvPr>
            <a:wavAudioFile r:embed="rId1" name="~PP974.WAV"/>
          </p:nvPr>
        </p:nvPicPr>
        <p:blipFill>
          <a:blip r:embed="rId3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53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 smtClean="0">
                <a:solidFill>
                  <a:srgbClr val="C00000"/>
                </a:solidFill>
              </a:rPr>
              <a:t>Дискриминација на раду и злостављање на раду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sr-Cyrl-RS" sz="2600" dirty="0" smtClean="0"/>
              <a:t>Злостављање на раду-свако активно или пасивно понашање према запосленом или групи запослених код послодавца које се понавља, а које за циљ има или представља повреду достојанства, угледа, личног и професионалног интегритета, здравља, положаја запосленог;</a:t>
            </a:r>
          </a:p>
          <a:p>
            <a:pPr algn="just"/>
            <a:r>
              <a:rPr lang="sr-Cyrl-RS" sz="2600" dirty="0" smtClean="0"/>
              <a:t>Злостављање на раду изазива страх или ствара непријатељско , понижавајуће или увредљиво окружење, погоршава услове рада или доводи до тога да се запослени изолује или наведе да на сопствену иницијативу раскине радни однос или други вид радног ангажовања;</a:t>
            </a:r>
          </a:p>
          <a:p>
            <a:pPr algn="just"/>
            <a:r>
              <a:rPr lang="sr-Cyrl-RS" sz="2600" dirty="0" smtClean="0"/>
              <a:t>Дискриминацију је могуће извршити једнократним актом, док је злостављање увек понашање које се понавља;</a:t>
            </a:r>
          </a:p>
          <a:p>
            <a:pPr algn="just"/>
            <a:r>
              <a:rPr lang="sr-Cyrl-RS" sz="2600" dirty="0" smtClean="0"/>
              <a:t>И дискриминација на раду и злостављање на раду су нежељена понашања која остављају последице на жртву;</a:t>
            </a:r>
          </a:p>
          <a:p>
            <a:pPr algn="just"/>
            <a:r>
              <a:rPr lang="sr-Cyrl-RS" sz="2600" dirty="0" smtClean="0"/>
              <a:t>Злостављање на раду, за разлику од дискриминације, уопште не мора да буде мотивисано неким личним својством жртве.</a:t>
            </a:r>
          </a:p>
          <a:p>
            <a:pPr algn="just"/>
            <a:endParaRPr lang="sr-Cyrl-RS" sz="2600" dirty="0" smtClean="0"/>
          </a:p>
          <a:p>
            <a:pPr algn="just"/>
            <a:endParaRPr lang="en-US" dirty="0"/>
          </a:p>
        </p:txBody>
      </p:sp>
      <p:pic>
        <p:nvPicPr>
          <p:cNvPr id="4" name="~PP3726.WAV">
            <a:hlinkClick r:id="" action="ppaction://media"/>
          </p:cNvPr>
          <p:cNvPicPr>
            <a:picLocks noRot="1" noChangeAspect="1"/>
          </p:cNvPicPr>
          <p:nvPr>
            <a:wavAudioFile r:embed="rId1" name="~PP3726.WAV"/>
          </p:nvPr>
        </p:nvPicPr>
        <p:blipFill>
          <a:blip r:embed="rId3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4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endParaRPr lang="sr-Cyrl-RS" dirty="0" smtClean="0"/>
          </a:p>
          <a:p>
            <a:pPr algn="ctr">
              <a:buNone/>
            </a:pPr>
            <a:r>
              <a:rPr lang="sr-Cyrl-RS" dirty="0" smtClean="0"/>
              <a:t>Хвала на пажњи!</a:t>
            </a:r>
            <a:endParaRPr lang="en-US" dirty="0"/>
          </a:p>
        </p:txBody>
      </p:sp>
      <p:pic>
        <p:nvPicPr>
          <p:cNvPr id="5" name="~PP3504.WAV">
            <a:hlinkClick r:id="" action="ppaction://media"/>
          </p:cNvPr>
          <p:cNvPicPr>
            <a:picLocks noRot="1" noChangeAspect="1"/>
          </p:cNvPicPr>
          <p:nvPr>
            <a:wavAudioFile r:embed="rId1" name="~PP3504.WAV"/>
          </p:nvPr>
        </p:nvPicPr>
        <p:blipFill>
          <a:blip r:embed="rId3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1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Елементи дискриминације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~PP900.WAV">
            <a:hlinkClick r:id="" action="ppaction://media"/>
          </p:cNvPr>
          <p:cNvPicPr>
            <a:picLocks noRot="1" noChangeAspect="1"/>
          </p:cNvPicPr>
          <p:nvPr>
            <a:wavAudioFile r:embed="rId1" name="~PP900.WAV"/>
          </p:nvPr>
        </p:nvPicPr>
        <p:blipFill>
          <a:blip r:embed="rId8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7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sz="2400" dirty="0" smtClean="0"/>
              <a:t>Да би се доказала дискриминација, потребно је да постоји упоредник – лице које се налази у истој или сличној ситуацији као дискриминисани</a:t>
            </a:r>
          </a:p>
          <a:p>
            <a:pPr algn="just"/>
            <a:r>
              <a:rPr lang="sr-Cyrl-RS" sz="2400" dirty="0" smtClean="0"/>
              <a:t>Изузетак: трудна жена, жена на породиљском и одсуству ради неге детета и жена која је упућена на ВТО.</a:t>
            </a:r>
            <a:endParaRPr lang="en-US" sz="2400" dirty="0" smtClean="0"/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n-US" dirty="0"/>
          </a:p>
        </p:txBody>
      </p:sp>
      <p:pic>
        <p:nvPicPr>
          <p:cNvPr id="5" name="Picture 4" descr="5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810000"/>
            <a:ext cx="5334000" cy="2457449"/>
          </a:xfrm>
          <a:prstGeom prst="rect">
            <a:avLst/>
          </a:prstGeom>
        </p:spPr>
      </p:pic>
      <p:pic>
        <p:nvPicPr>
          <p:cNvPr id="6" name="~PP3056.WAV">
            <a:hlinkClick r:id="" action="ppaction://media"/>
          </p:cNvPr>
          <p:cNvPicPr>
            <a:picLocks noRot="1" noChangeAspect="1"/>
          </p:cNvPicPr>
          <p:nvPr>
            <a:wavAudioFile r:embed="rId1" name="~PP3056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6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r-Cyrl-RS" b="1" smtClean="0">
                <a:latin typeface="+mn-lt"/>
                <a:cs typeface="Times New Roman" pitchFamily="18" charset="0"/>
              </a:rPr>
              <a:t>Облици дискриминације</a:t>
            </a:r>
            <a:endParaRPr 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4" name="Picture 3" descr="Srodna slik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733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rodna slik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00808"/>
            <a:ext cx="3886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3528" y="4653136"/>
            <a:ext cx="8352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200" b="1">
                <a:latin typeface="+mn-lt"/>
              </a:rPr>
              <a:t> </a:t>
            </a:r>
            <a:r>
              <a:rPr lang="sr-Latn-RS" sz="2200" b="1" smtClean="0">
                <a:latin typeface="+mn-lt"/>
              </a:rPr>
              <a:t> </a:t>
            </a:r>
            <a:r>
              <a:rPr lang="sr-Cyrl-RS" sz="2200" b="1" smtClean="0">
                <a:latin typeface="+mn-lt"/>
              </a:rPr>
              <a:t>Непосредна дискриминација                Посредна дискриминација</a:t>
            </a:r>
            <a:endParaRPr lang="en-US" sz="2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257800"/>
            <a:ext cx="3962400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r-Cyrl-RS" sz="3200" smtClean="0">
                <a:latin typeface="+mj-lt"/>
              </a:rPr>
              <a:t>Неједнако поступање према једнакима</a:t>
            </a:r>
            <a:r>
              <a:rPr lang="sr-Latn-RS" sz="2800" smtClean="0">
                <a:latin typeface="+mj-lt"/>
              </a:rPr>
              <a:t>!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5288340"/>
            <a:ext cx="3962400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sr-Cyrl-RS" sz="3200" smtClean="0">
                <a:latin typeface="+mj-lt"/>
              </a:rPr>
              <a:t>Једнако поступање према неједнакима</a:t>
            </a:r>
            <a:r>
              <a:rPr lang="sr-Latn-RS" sz="3200" smtClean="0">
                <a:latin typeface="+mj-lt"/>
              </a:rPr>
              <a:t>!</a:t>
            </a:r>
            <a:endParaRPr lang="en-US" sz="3200" dirty="0">
              <a:latin typeface="+mj-lt"/>
            </a:endParaRPr>
          </a:p>
        </p:txBody>
      </p:sp>
      <p:pic>
        <p:nvPicPr>
          <p:cNvPr id="9" name="~PP529.WAV">
            <a:hlinkClick r:id="" action="ppaction://media"/>
          </p:cNvPr>
          <p:cNvPicPr>
            <a:picLocks noRot="1" noChangeAspect="1"/>
          </p:cNvPicPr>
          <p:nvPr>
            <a:wavAudioFile r:embed="rId1" name="~PP529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6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305800" cy="3505200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 smtClean="0"/>
              <a:t>Непосредна дискриминација </a:t>
            </a:r>
            <a:r>
              <a:rPr lang="ru-RU" dirty="0" smtClean="0"/>
              <a:t>постоји ако се лице или група лица, због његовог односно њиховог личног својства у истој или сличној ситуацији, било којим актом, радњом или пропуштањем, стављају или су стављени у неповољнији положај, или би могли бити стављени у неповољнији положај.</a:t>
            </a:r>
          </a:p>
          <a:p>
            <a:pPr algn="just"/>
            <a:r>
              <a:rPr lang="ru-RU" dirty="0" smtClean="0"/>
              <a:t>Директан, отворен облик дискриминације који се не може оправдати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en-US" dirty="0"/>
          </a:p>
        </p:txBody>
      </p:sp>
      <p:pic>
        <p:nvPicPr>
          <p:cNvPr id="6" name="Picture 5" descr="Hall-of-portraits-illustr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4038600"/>
            <a:ext cx="4572000" cy="2571750"/>
          </a:xfrm>
          <a:prstGeom prst="rect">
            <a:avLst/>
          </a:prstGeom>
        </p:spPr>
      </p:pic>
      <p:pic>
        <p:nvPicPr>
          <p:cNvPr id="4" name="~PP2585.WAV">
            <a:hlinkClick r:id="" action="ppaction://media"/>
          </p:cNvPr>
          <p:cNvPicPr>
            <a:picLocks noRot="1" noChangeAspect="1"/>
          </p:cNvPicPr>
          <p:nvPr>
            <a:wavAudioFile r:embed="rId1" name="~PP2585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7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sr-Cyrl-RS" sz="2000" dirty="0" smtClean="0"/>
              <a:t>Посредна дискриминација </a:t>
            </a:r>
            <a:r>
              <a:rPr lang="ru-RU" sz="2000" dirty="0" smtClean="0"/>
              <a:t>постоји ако на изглед неутрална одредба, критеријум или пракса лице или групу лица ставља или би могла ставити, због њиховог личног својства, у неповољан положај у поређењу са другим лицима у истој или сличној ситуацији, осим ако је то објективно оправдано легитимним циљем, а средства за постизање тог циља су примерена и нужна.</a:t>
            </a:r>
          </a:p>
          <a:p>
            <a:pPr algn="just"/>
            <a:r>
              <a:rPr lang="ru-RU" sz="2000" dirty="0" smtClean="0"/>
              <a:t>Скривен, перфидан облик дискриминације</a:t>
            </a:r>
          </a:p>
          <a:p>
            <a:pPr algn="just">
              <a:buNone/>
            </a:pPr>
            <a:r>
              <a:rPr lang="ru-RU" sz="2000" dirty="0" smtClean="0"/>
              <a:t>Може се оправдати ако:</a:t>
            </a:r>
          </a:p>
          <a:p>
            <a:pPr algn="just"/>
            <a:r>
              <a:rPr lang="ru-RU" sz="2000" smtClean="0"/>
              <a:t>Постоји легитиман </a:t>
            </a:r>
            <a:r>
              <a:rPr lang="ru-RU" sz="2000" dirty="0" smtClean="0"/>
              <a:t>циљ</a:t>
            </a:r>
          </a:p>
          <a:p>
            <a:pPr algn="just"/>
            <a:r>
              <a:rPr lang="ru-RU" sz="2000" dirty="0" smtClean="0"/>
              <a:t>Средства за постизање циља су примерена и ну</a:t>
            </a:r>
            <a:r>
              <a:rPr lang="sr-Cyrl-RS" sz="2000" dirty="0" smtClean="0"/>
              <a:t>жна</a:t>
            </a:r>
          </a:p>
          <a:p>
            <a:pPr algn="just">
              <a:buNone/>
            </a:pPr>
            <a:endParaRPr lang="ru-RU" sz="2000" dirty="0" smtClean="0"/>
          </a:p>
        </p:txBody>
      </p:sp>
      <p:pic>
        <p:nvPicPr>
          <p:cNvPr id="5" name="Picture 4" descr="jabuk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91000"/>
            <a:ext cx="5047556" cy="2288832"/>
          </a:xfrm>
          <a:prstGeom prst="rect">
            <a:avLst/>
          </a:prstGeom>
        </p:spPr>
      </p:pic>
      <p:pic>
        <p:nvPicPr>
          <p:cNvPr id="4" name="~PP3008.WAV">
            <a:hlinkClick r:id="" action="ppaction://media"/>
          </p:cNvPr>
          <p:cNvPicPr>
            <a:picLocks noRot="1" noChangeAspect="1"/>
          </p:cNvPicPr>
          <p:nvPr>
            <a:wavAudioFile r:embed="rId1" name="~PP3008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2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229600" cy="4114800"/>
          </a:xfrm>
        </p:spPr>
        <p:txBody>
          <a:bodyPr/>
          <a:lstStyle/>
          <a:p>
            <a:r>
              <a:rPr lang="sr-Cyrl-RS" dirty="0" smtClean="0"/>
              <a:t>Дискриминација је забрањена:</a:t>
            </a:r>
          </a:p>
          <a:p>
            <a:r>
              <a:rPr lang="sr-Cyrl-RS" dirty="0" smtClean="0"/>
              <a:t>Уставом Републике Србије</a:t>
            </a:r>
          </a:p>
          <a:p>
            <a:r>
              <a:rPr lang="sr-Cyrl-RS" dirty="0" smtClean="0"/>
              <a:t>Законом о забрани дискриминације</a:t>
            </a:r>
          </a:p>
          <a:p>
            <a:r>
              <a:rPr lang="sr-Cyrl-RS" dirty="0" smtClean="0"/>
              <a:t>Законом о родној равноправности</a:t>
            </a:r>
          </a:p>
          <a:p>
            <a:r>
              <a:rPr lang="sr-Cyrl-RS" dirty="0" smtClean="0"/>
              <a:t>Законом о спречавању дискриминације особа са инвалидитетом</a:t>
            </a:r>
          </a:p>
          <a:p>
            <a:r>
              <a:rPr lang="sr-Cyrl-RS" dirty="0" smtClean="0"/>
              <a:t>Законом о раду</a:t>
            </a:r>
            <a:endParaRPr lang="en-US" dirty="0"/>
          </a:p>
        </p:txBody>
      </p:sp>
      <p:pic>
        <p:nvPicPr>
          <p:cNvPr id="4" name="Picture 3" descr="zako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33335"/>
            <a:ext cx="3352800" cy="2511364"/>
          </a:xfrm>
          <a:prstGeom prst="rect">
            <a:avLst/>
          </a:prstGeom>
        </p:spPr>
      </p:pic>
      <p:pic>
        <p:nvPicPr>
          <p:cNvPr id="5" name="~PP1845.WAV">
            <a:hlinkClick r:id="" action="ppaction://media"/>
          </p:cNvPr>
          <p:cNvPicPr>
            <a:picLocks noRot="1" noChangeAspect="1"/>
          </p:cNvPicPr>
          <p:nvPr>
            <a:wavAudioFile r:embed="rId1" name="~PP1845.WAV"/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7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Забрана дискриминације једнако </a:t>
            </a:r>
            <a:r>
              <a:rPr lang="sr-Cyrl-RS" smtClean="0"/>
              <a:t>важи за физичка лица (појединце) и правна лица (државне </a:t>
            </a:r>
            <a:r>
              <a:rPr lang="sr-Cyrl-RS" dirty="0" smtClean="0"/>
              <a:t>и приватне </a:t>
            </a:r>
            <a:r>
              <a:rPr lang="sr-Cyrl-RS" smtClean="0"/>
              <a:t>здравствене установе) </a:t>
            </a:r>
            <a:endParaRPr lang="sr-Latn-RS" dirty="0" smtClean="0"/>
          </a:p>
          <a:p>
            <a:pPr algn="just">
              <a:buNone/>
            </a:pPr>
            <a:endParaRPr lang="en-US" dirty="0"/>
          </a:p>
        </p:txBody>
      </p:sp>
      <p:pic>
        <p:nvPicPr>
          <p:cNvPr id="4" name="Picture 3" descr="slika bol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3303565"/>
            <a:ext cx="5105400" cy="3181887"/>
          </a:xfrm>
          <a:prstGeom prst="rect">
            <a:avLst/>
          </a:prstGeom>
        </p:spPr>
      </p:pic>
      <p:pic>
        <p:nvPicPr>
          <p:cNvPr id="5" name="~PP702.WAV">
            <a:hlinkClick r:id="" action="ppaction://media"/>
          </p:cNvPr>
          <p:cNvPicPr>
            <a:picLocks noRot="1" noChangeAspect="1"/>
          </p:cNvPicPr>
          <p:nvPr>
            <a:wavAudioFile r:embed="rId1" name="~PP702.WAV"/>
          </p:nvPr>
        </p:nvPicPr>
        <p:blipFill>
          <a:blip r:embed="rId4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0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1513</Words>
  <Application>Microsoft Office PowerPoint</Application>
  <PresentationFormat>On-screen Show (4:3)</PresentationFormat>
  <Paragraphs>173</Paragraphs>
  <Slides>27</Slides>
  <Notes>4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Спречавање и заштита од дискриминације у здравственом систему</vt:lpstr>
      <vt:lpstr>Slide 2</vt:lpstr>
      <vt:lpstr>Елементи дискриминације</vt:lpstr>
      <vt:lpstr>Slide 4</vt:lpstr>
      <vt:lpstr>Облици дискриминације</vt:lpstr>
      <vt:lpstr>Slide 6</vt:lpstr>
      <vt:lpstr>Slide 7</vt:lpstr>
      <vt:lpstr>Slide 8</vt:lpstr>
      <vt:lpstr>Slide 9</vt:lpstr>
      <vt:lpstr>Заштита од дискриминације </vt:lpstr>
      <vt:lpstr>Кривичноправна и прекршајноправна заштита од дискриминације </vt:lpstr>
      <vt:lpstr>Заштита пред Повереником</vt:lpstr>
      <vt:lpstr>Slide 13</vt:lpstr>
      <vt:lpstr>Slide 14</vt:lpstr>
      <vt:lpstr>Slide 15</vt:lpstr>
      <vt:lpstr>Правило о пребацивању терета доказивања</vt:lpstr>
      <vt:lpstr>Каква је улога добровољног испитивача дискриминације (тзв. тестера)?</vt:lpstr>
      <vt:lpstr>Како се испитује да ли конкретно поступање представља дискриминацију? </vt:lpstr>
      <vt:lpstr>Ко је одговоран за  дискриминацију?</vt:lpstr>
      <vt:lpstr>Slide 20</vt:lpstr>
      <vt:lpstr>По чему се препознаје да је дискриминација извршена на раду и у вези са радом? </vt:lpstr>
      <vt:lpstr>ПО КОМ ЈЕ СВЕ ОСНОВУ ЗАБРАЊЕНА ДИСКРИМИНАЦИЈА ЗАКОНОМ О РАДУ?  - пол - рођење - језик - раса - боја коже - старост - трудноћа - здравствено стање (инвалидсност) - национална припадност - вероисповест - брачни статус - породичне обавезе - сексуално опредељење - политичко или друго уверење - социјално порекло - имовинско стање - чланство у политичким организацијама или синдикатима  </vt:lpstr>
      <vt:lpstr>Slide 23</vt:lpstr>
      <vt:lpstr>Slide 24</vt:lpstr>
      <vt:lpstr>Шта се не сматра дискриминацијом? (По Конвенцији Међународне организације рада бр. 111 која се односи на дискриминацију у погледу запошљавања и занимања из 1960.)</vt:lpstr>
      <vt:lpstr>Дискриминација на раду и злостављање на раду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Спречавање и заштита од дискриминације у здравственом систему</dc:title>
  <dc:creator>PF_PRODEKAN</dc:creator>
  <cp:lastModifiedBy>User</cp:lastModifiedBy>
  <cp:revision>103</cp:revision>
  <dcterms:created xsi:type="dcterms:W3CDTF">2006-08-16T00:00:00Z</dcterms:created>
  <dcterms:modified xsi:type="dcterms:W3CDTF">2021-09-08T07:56:24Z</dcterms:modified>
</cp:coreProperties>
</file>